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4" r:id="rId1"/>
  </p:sldMasterIdLst>
  <p:notesMasterIdLst>
    <p:notesMasterId r:id="rId49"/>
  </p:notesMasterIdLst>
  <p:handoutMasterIdLst>
    <p:handoutMasterId r:id="rId50"/>
  </p:handoutMasterIdLst>
  <p:sldIdLst>
    <p:sldId id="256" r:id="rId2"/>
    <p:sldId id="297" r:id="rId3"/>
    <p:sldId id="266" r:id="rId4"/>
    <p:sldId id="262" r:id="rId5"/>
    <p:sldId id="270" r:id="rId6"/>
    <p:sldId id="265" r:id="rId7"/>
    <p:sldId id="271" r:id="rId8"/>
    <p:sldId id="272" r:id="rId9"/>
    <p:sldId id="273" r:id="rId10"/>
    <p:sldId id="275" r:id="rId11"/>
    <p:sldId id="276" r:id="rId12"/>
    <p:sldId id="277" r:id="rId13"/>
    <p:sldId id="300" r:id="rId14"/>
    <p:sldId id="274" r:id="rId15"/>
    <p:sldId id="278" r:id="rId16"/>
    <p:sldId id="287" r:id="rId17"/>
    <p:sldId id="279" r:id="rId18"/>
    <p:sldId id="282" r:id="rId19"/>
    <p:sldId id="281" r:id="rId20"/>
    <p:sldId id="298" r:id="rId21"/>
    <p:sldId id="284" r:id="rId22"/>
    <p:sldId id="288" r:id="rId23"/>
    <p:sldId id="302" r:id="rId24"/>
    <p:sldId id="311" r:id="rId25"/>
    <p:sldId id="315" r:id="rId26"/>
    <p:sldId id="316" r:id="rId27"/>
    <p:sldId id="314" r:id="rId28"/>
    <p:sldId id="317" r:id="rId29"/>
    <p:sldId id="318" r:id="rId30"/>
    <p:sldId id="280" r:id="rId31"/>
    <p:sldId id="283" r:id="rId32"/>
    <p:sldId id="299" r:id="rId33"/>
    <p:sldId id="289" r:id="rId34"/>
    <p:sldId id="290" r:id="rId35"/>
    <p:sldId id="292" r:id="rId36"/>
    <p:sldId id="312" r:id="rId37"/>
    <p:sldId id="313" r:id="rId38"/>
    <p:sldId id="304" r:id="rId39"/>
    <p:sldId id="293" r:id="rId40"/>
    <p:sldId id="294" r:id="rId41"/>
    <p:sldId id="295" r:id="rId42"/>
    <p:sldId id="296" r:id="rId43"/>
    <p:sldId id="306" r:id="rId44"/>
    <p:sldId id="307" r:id="rId45"/>
    <p:sldId id="308" r:id="rId46"/>
    <p:sldId id="309" r:id="rId47"/>
    <p:sldId id="305" r:id="rId48"/>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26664"/>
    <a:srgbClr val="2E8686"/>
    <a:srgbClr val="333333"/>
    <a:srgbClr val="4D4D4D"/>
    <a:srgbClr val="585858"/>
    <a:srgbClr val="5F5F5F"/>
    <a:srgbClr val="CC0099"/>
    <a:srgbClr val="3B95CD"/>
    <a:srgbClr val="9BE5FF"/>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931" autoAdjust="0"/>
    <p:restoredTop sz="99104" autoAdjust="0"/>
  </p:normalViewPr>
  <p:slideViewPr>
    <p:cSldViewPr>
      <p:cViewPr>
        <p:scale>
          <a:sx n="75" d="100"/>
          <a:sy n="75" d="100"/>
        </p:scale>
        <p:origin x="-91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108173-36E7-4489-9DB4-70E01B425A38}" type="datetimeFigureOut">
              <a:rPr lang="fr-FR" smtClean="0"/>
              <a:pPr/>
              <a:t>03/06/2023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445452-C9B7-4AA0-B033-D979062E4318}"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E05E0-6E2C-4B71-B9B7-C80F62E30878}" type="datetimeFigureOut">
              <a:rPr lang="fr-FR" smtClean="0"/>
              <a:pPr/>
              <a:t>03/06/2023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D7B07D-1C5D-4BBC-BC58-F0823D1E5C2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6</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16</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17</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18</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19</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7</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8</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10</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11</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12</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14</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15</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3">
        <a:schemeClr val="bg1"/>
      </p:bgRef>
    </p:bg>
    <p:spTree>
      <p:nvGrpSpPr>
        <p:cNvPr id="1" name=""/>
        <p:cNvGrpSpPr/>
        <p:nvPr/>
      </p:nvGrpSpPr>
      <p:grpSpPr>
        <a:xfrm>
          <a:off x="0" y="0"/>
          <a:ext cx="0" cy="0"/>
          <a:chOff x="0" y="0"/>
          <a:chExt cx="0" cy="0"/>
        </a:xfrm>
      </p:grpSpPr>
      <p:sp>
        <p:nvSpPr>
          <p:cNvPr id="8" name="Titre 7"/>
          <p:cNvSpPr>
            <a:spLocks noGrp="1"/>
          </p:cNvSpPr>
          <p:nvPr>
            <p:ph type="ctrTitle"/>
          </p:nvPr>
        </p:nvSpPr>
        <p:spPr>
          <a:xfrm>
            <a:off x="2195736" y="1268761"/>
            <a:ext cx="6172200" cy="1894363"/>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8232" y="3573016"/>
            <a:ext cx="6172200" cy="1371600"/>
          </a:xfrm>
        </p:spPr>
        <p:txBody>
          <a:bodyPr/>
          <a:lstStyle>
            <a:lvl1pPr marL="0" indent="0" algn="l">
              <a:buNone/>
              <a:defRPr sz="1800" b="1">
                <a:solidFill>
                  <a:srgbClr val="226664"/>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Cliquez pour modifier le style des sous-titres du masque</a:t>
            </a:r>
            <a:endParaRPr kumimoji="0" lang="en-US" dirty="0"/>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563740CC-B5A7-405D-A1C0-7F5F415266A1}" type="datetime1">
              <a:rPr lang="fr-FR" smtClean="0"/>
              <a:pPr/>
              <a:t>03/06/2023</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3"/>
            <a:ext cx="609600" cy="517524"/>
          </a:xfrm>
        </p:spPr>
        <p:txBody>
          <a:bodyPr/>
          <a:lstStyle/>
          <a:p>
            <a:fld id="{CF4668DC-857F-487D-BFFA-8C0CA5037977}" type="slidenum">
              <a:rPr lang="fr-BE" smtClean="0"/>
              <a:pPr/>
              <a:t>‹N°›</a:t>
            </a:fld>
            <a:endParaRPr lang="fr-BE"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C428D09-AA91-4B4E-8D01-49CD1B17944B}" type="datetime1">
              <a:rPr lang="fr-FR" smtClean="0"/>
              <a:pPr/>
              <a:t>03/06/2023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0"/>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40"/>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1DB571D-6ACA-40A4-8630-7C2351ECB15E}" type="datetime1">
              <a:rPr lang="fr-FR" smtClean="0"/>
              <a:pPr/>
              <a:t>03/06/2023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7467600" cy="652932"/>
          </a:xfrm>
        </p:spPr>
        <p:txBody>
          <a:bodyPr/>
          <a:lstStyle>
            <a:lvl1pPr>
              <a:defRPr b="1"/>
            </a:lvl1pPr>
          </a:lstStyle>
          <a:p>
            <a:r>
              <a:rPr kumimoji="0" lang="fr-FR" dirty="0" smtClean="0"/>
              <a:t>Cliquez pour modifier le style du titre</a:t>
            </a:r>
            <a:endParaRPr kumimoji="0" lang="en-US" dirty="0"/>
          </a:p>
        </p:txBody>
      </p:sp>
      <p:sp>
        <p:nvSpPr>
          <p:cNvPr id="8" name="Espace réservé du contenu 7"/>
          <p:cNvSpPr>
            <a:spLocks noGrp="1"/>
          </p:cNvSpPr>
          <p:nvPr>
            <p:ph sz="quarter" idx="1"/>
          </p:nvPr>
        </p:nvSpPr>
        <p:spPr>
          <a:xfrm>
            <a:off x="457200" y="1600200"/>
            <a:ext cx="7467600" cy="4873752"/>
          </a:xfrm>
        </p:spPr>
        <p:txBody>
          <a:bodyPr/>
          <a:lstStyle>
            <a:lvl1pPr marL="457200" indent="-457200">
              <a:buFont typeface="+mj-lt"/>
              <a:buNone/>
              <a:defRPr b="1" u="none">
                <a:solidFill>
                  <a:srgbClr val="226664"/>
                </a:solidFill>
                <a:effectLst/>
              </a:defRPr>
            </a:lvl1pPr>
          </a:lstStyle>
          <a:p>
            <a:pPr lvl="0" eaLnBrk="1" latinLnBrk="0" hangingPunct="1"/>
            <a:r>
              <a:rPr lang="fr-FR" dirty="0" smtClean="0"/>
              <a:t>Cliquez pour modifier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BE932119-6168-4A7A-A8D0-3E5B2BBD5AE7}" type="datetime1">
              <a:rPr lang="fr-FR" smtClean="0"/>
              <a:pPr/>
              <a:t>03/06/2023</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dirty="0"/>
          </a:p>
        </p:txBody>
      </p:sp>
      <p:sp>
        <p:nvSpPr>
          <p:cNvPr id="10" name="Espace réservé du pied de page 9"/>
          <p:cNvSpPr>
            <a:spLocks noGrp="1"/>
          </p:cNvSpPr>
          <p:nvPr>
            <p:ph type="ftr" sz="quarter" idx="16"/>
          </p:nvPr>
        </p:nvSpPr>
        <p:spPr>
          <a:xfrm>
            <a:off x="179512" y="260648"/>
            <a:ext cx="3200400" cy="365760"/>
          </a:xfrm>
        </p:spPr>
        <p:txBody>
          <a:bodyPr rtlCol="0"/>
          <a:lstStyle>
            <a:lvl1pPr>
              <a:defRPr sz="1600" b="1">
                <a:solidFill>
                  <a:srgbClr val="226664"/>
                </a:solidFill>
              </a:defRPr>
            </a:lvl1pPr>
          </a:lstStyle>
          <a:p>
            <a:endParaRPr lang="fr-BE"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2"/>
            <a:ext cx="6172200" cy="2053591"/>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1"/>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92C10861-5AEE-4B6E-A23F-53B59ACA3923}" type="datetime1">
              <a:rPr lang="fr-FR" smtClean="0"/>
              <a:pPr/>
              <a:t>03/06/2023</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3"/>
            <a:ext cx="609600" cy="517524"/>
          </a:xfrm>
        </p:spPr>
        <p:txBody>
          <a:bodyPr/>
          <a:lstStyle/>
          <a:p>
            <a:fld id="{CF4668DC-857F-487D-BFFA-8C0CA5037977}" type="slidenum">
              <a:rPr lang="fr-BE" smtClean="0"/>
              <a:pPr/>
              <a:t>‹N°›</a:t>
            </a:fld>
            <a:endParaRPr lang="fr-B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0364BE12-748D-4952-BFF2-51E0C81990BC}" type="datetime1">
              <a:rPr lang="fr-FR" smtClean="0"/>
              <a:pPr/>
              <a:t>03/06/2023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bg>
      <p:bgRef idx="1001">
        <a:schemeClr val="bg1"/>
      </p:bgRef>
    </p:bg>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1"/>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80E19CB0-E153-4F6F-B4A3-B889187DA995}" type="datetime1">
              <a:rPr lang="fr-FR" smtClean="0"/>
              <a:pPr/>
              <a:t>03/06/2023</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CE45840B-61EB-4456-8345-FE0E5F6872C6}" type="datetime1">
              <a:rPr lang="fr-FR" smtClean="0"/>
              <a:pPr/>
              <a:t>03/06/2023</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dirty="0"/>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bg>
      <p:bgRef idx="1003">
        <a:schemeClr val="bg1"/>
      </p:bgRef>
    </p:bg>
    <p:spTree>
      <p:nvGrpSpPr>
        <p:cNvPr id="1" name=""/>
        <p:cNvGrpSpPr/>
        <p:nvPr/>
      </p:nvGrpSpPr>
      <p:grpSpPr>
        <a:xfrm>
          <a:off x="0" y="0"/>
          <a:ext cx="0" cy="0"/>
          <a:chOff x="0" y="0"/>
          <a:chExt cx="0" cy="0"/>
        </a:xfrm>
      </p:grpSpPr>
      <p:sp>
        <p:nvSpPr>
          <p:cNvPr id="6" name="Espace réservé du texte 11"/>
          <p:cNvSpPr>
            <a:spLocks noGrp="1"/>
          </p:cNvSpPr>
          <p:nvPr>
            <p:ph type="body" sz="quarter" idx="1"/>
          </p:nvPr>
        </p:nvSpPr>
        <p:spPr>
          <a:xfrm>
            <a:off x="1691680" y="2636912"/>
            <a:ext cx="5770984" cy="1499240"/>
          </a:xfrm>
          <a:prstGeom prst="roundRect">
            <a:avLst>
              <a:gd name="adj" fmla="val 16667"/>
            </a:avLst>
          </a:prstGeom>
          <a:gradFill flip="none"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lin ang="18900000" scaled="1"/>
            <a:tileRect/>
          </a:gradFill>
        </p:spPr>
        <p:style>
          <a:lnRef idx="0">
            <a:schemeClr val="accent1"/>
          </a:lnRef>
          <a:fillRef idx="3">
            <a:schemeClr val="accent1"/>
          </a:fillRef>
          <a:effectRef idx="3">
            <a:schemeClr val="accent1"/>
          </a:effectRef>
          <a:fontRef idx="none"/>
        </p:style>
        <p:txBody>
          <a:bodyPr rtlCol="0" anchor="ctr">
            <a:noAutofit/>
          </a:bodyPr>
          <a:lstStyle>
            <a:lvl1pPr marL="0" indent="0" algn="ctr">
              <a:buFontTx/>
              <a:buNone/>
              <a:defRPr sz="3600" b="1">
                <a:solidFill>
                  <a:srgbClr val="FFFFFF"/>
                </a:solidFill>
              </a:defRPr>
            </a:lvl1pPr>
          </a:lstStyle>
          <a:p>
            <a:pPr lvl="0" eaLnBrk="1" latinLnBrk="0" hangingPunct="1"/>
            <a:r>
              <a:rPr kumimoji="0" lang="fr-FR" dirty="0" smtClean="0"/>
              <a:t>Cliquez pour modifier les styles du texte du masque</a:t>
            </a:r>
          </a:p>
        </p:txBody>
      </p:sp>
      <p:sp>
        <p:nvSpPr>
          <p:cNvPr id="7" name="Espace réservé du numéro de diapositive 6"/>
          <p:cNvSpPr>
            <a:spLocks noGrp="1"/>
          </p:cNvSpPr>
          <p:nvPr>
            <p:ph type="sldNum" sz="quarter" idx="11"/>
          </p:nvPr>
        </p:nvSpPr>
        <p:spPr>
          <a:xfrm>
            <a:off x="8129016" y="5734051"/>
            <a:ext cx="609600" cy="521208"/>
          </a:xfrm>
        </p:spPr>
        <p:txBody>
          <a:bodyPr rtlCol="0"/>
          <a:lstStyle/>
          <a:p>
            <a:fld id="{CF4668DC-857F-487D-BFFA-8C0CA5037977}" type="slidenum">
              <a:rPr lang="fr-BE" smtClean="0"/>
              <a:pPr/>
              <a:t>‹N°›</a:t>
            </a:fld>
            <a:endParaRPr lang="fr-BE"/>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BF86AE48-E61D-4528-A800-5158C661EB07}" type="datetime1">
              <a:rPr lang="fr-FR" smtClean="0"/>
              <a:pPr/>
              <a:t>03/06/2023</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0641ECA0-E463-4347-AD40-351A198C989E}" type="datetime1">
              <a:rPr lang="fr-FR" smtClean="0"/>
              <a:pPr/>
              <a:t>03/06/2023</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7"/>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16192D5-FB63-43A4-8103-907A1AAAEA8D}" type="datetime1">
              <a:rPr lang="fr-FR" smtClean="0"/>
              <a:pPr/>
              <a:t>03/06/2023</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1"/>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5.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20.png"/><Relationship Id="rId4" Type="http://schemas.openxmlformats.org/officeDocument/2006/relationships/image" Target="../media/image40.png"/><Relationship Id="rId9"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phet.colorado.edu/sims/html/energy-forms-and-changes/latest/energy-forms-and-changes_en.html"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phet.colorado.edu/sims/html/energy-forms-and-changes/latest/energy-forms-and-changes_en.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R5t-oA796to" TargetMode="External"/><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Épreuve de mise en perspective didactique d’un dossier de recherche</a:t>
            </a:r>
            <a:endParaRPr lang="fr-FR" dirty="0"/>
          </a:p>
        </p:txBody>
      </p:sp>
      <p:sp>
        <p:nvSpPr>
          <p:cNvPr id="3" name="Sous-titre 2"/>
          <p:cNvSpPr>
            <a:spLocks noGrp="1"/>
          </p:cNvSpPr>
          <p:nvPr>
            <p:ph type="subTitle" idx="1"/>
          </p:nvPr>
        </p:nvSpPr>
        <p:spPr>
          <a:xfrm>
            <a:off x="2699792" y="3212976"/>
            <a:ext cx="6172200" cy="1371600"/>
          </a:xfrm>
        </p:spPr>
        <p:txBody>
          <a:bodyPr>
            <a:normAutofit/>
          </a:bodyPr>
          <a:lstStyle/>
          <a:p>
            <a:endParaRPr lang="fr-FR" dirty="0" smtClean="0"/>
          </a:p>
          <a:p>
            <a:r>
              <a:rPr lang="fr-FR" sz="2400" dirty="0" smtClean="0"/>
              <a:t>Lydia Chabane</a:t>
            </a:r>
            <a:endParaRPr lang="fr-FR"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2.	Modélisation par un processus de Markov</a:t>
            </a:r>
            <a:endParaRPr lang="fr-FR" dirty="0"/>
          </a:p>
        </p:txBody>
      </p:sp>
      <p:pic>
        <p:nvPicPr>
          <p:cNvPr id="5124"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1907704" y="3429001"/>
            <a:ext cx="5101979" cy="1747494"/>
          </a:xfrm>
          <a:prstGeom prst="rect">
            <a:avLst/>
          </a:prstGeom>
          <a:noFill/>
        </p:spPr>
      </p:pic>
      <p:pic>
        <p:nvPicPr>
          <p:cNvPr id="5126"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5578" y="5733256"/>
            <a:ext cx="7191375" cy="54292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3850" y="2420888"/>
            <a:ext cx="7448550"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6146" name="Picture 2"/>
          <p:cNvPicPr>
            <a:picLocks noGrp="1" noChangeAspect="1" noChangeArrowheads="1"/>
          </p:cNvPicPr>
          <p:nvPr>
            <p:ph sz="quarter" idx="1"/>
          </p:nvPr>
        </p:nvPicPr>
        <p:blipFill>
          <a:blip r:embed="rId3" cstate="print">
            <a:clrChange>
              <a:clrFrom>
                <a:srgbClr val="FFFFFF"/>
              </a:clrFrom>
              <a:clrTo>
                <a:srgbClr val="FFFFFF">
                  <a:alpha val="0"/>
                </a:srgbClr>
              </a:clrTo>
            </a:clrChange>
          </a:blip>
          <a:srcRect/>
          <a:stretch>
            <a:fillRect/>
          </a:stretch>
        </p:blipFill>
        <p:spPr bwMode="auto">
          <a:xfrm>
            <a:off x="539552" y="2396562"/>
            <a:ext cx="7786688" cy="528383"/>
          </a:xfrm>
          <a:prstGeom prst="rect">
            <a:avLst/>
          </a:prstGeom>
          <a:noFill/>
          <a:ln w="9525">
            <a:noFill/>
            <a:miter lim="800000"/>
            <a:headEnd/>
            <a:tailEnd/>
          </a:ln>
          <a:effectLst/>
        </p:spPr>
      </p:pic>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3</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Notion de trajectoire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13" name="Picture 3" descr="D:\Docs\Work\Agreg_de_la_mort\Dossier_didactique\Courbes\fig_traj_chat.png"/>
          <p:cNvPicPr>
            <a:picLocks noChangeAspect="1" noChangeArrowheads="1"/>
          </p:cNvPicPr>
          <p:nvPr/>
        </p:nvPicPr>
        <p:blipFill>
          <a:blip r:embed="rId4" cstate="print"/>
          <a:srcRect/>
          <a:stretch>
            <a:fillRect/>
          </a:stretch>
        </p:blipFill>
        <p:spPr bwMode="auto">
          <a:xfrm>
            <a:off x="1547664" y="3212976"/>
            <a:ext cx="5550248" cy="1944216"/>
          </a:xfrm>
          <a:prstGeom prst="rect">
            <a:avLst/>
          </a:prstGeom>
          <a:noFill/>
        </p:spPr>
      </p:pic>
      <p:sp>
        <p:nvSpPr>
          <p:cNvPr id="7"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11</a:t>
            </a:fld>
            <a:endParaRPr lang="fr-BE" dirty="0"/>
          </a:p>
        </p:txBody>
      </p:sp>
      <p:sp>
        <p:nvSpPr>
          <p:cNvPr id="8" name="ZoneTexte 7"/>
          <p:cNvSpPr txBox="1"/>
          <p:nvPr/>
        </p:nvSpPr>
        <p:spPr>
          <a:xfrm>
            <a:off x="2852652" y="5507940"/>
            <a:ext cx="3879588" cy="369332"/>
          </a:xfrm>
          <a:prstGeom prst="rect">
            <a:avLst/>
          </a:prstGeom>
          <a:noFill/>
        </p:spPr>
        <p:txBody>
          <a:bodyPr wrap="none" rtlCol="0">
            <a:spAutoFit/>
          </a:bodyPr>
          <a:lstStyle/>
          <a:p>
            <a:r>
              <a:rPr lang="fr-FR" b="1" dirty="0" smtClean="0">
                <a:solidFill>
                  <a:srgbClr val="FF0000"/>
                </a:solidFill>
                <a:latin typeface="Sitka Banner" pitchFamily="2" charset="0"/>
                <a:ea typeface="Source Serif Pro" pitchFamily="18" charset="0"/>
              </a:rPr>
              <a:t>En rouge: un exemple de trajectoire [z]</a:t>
            </a:r>
            <a:endParaRPr lang="fr-FR" b="1" dirty="0">
              <a:solidFill>
                <a:srgbClr val="FF0000"/>
              </a:solidFill>
              <a:latin typeface="Sitka Banner" pitchFamily="2" charset="0"/>
              <a:ea typeface="Source Serif Pro"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4</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Exemple de grandeur fluctuante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717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27784" y="5758554"/>
            <a:ext cx="4752528" cy="694782"/>
          </a:xfrm>
          <a:prstGeom prst="rect">
            <a:avLst/>
          </a:prstGeom>
          <a:noFill/>
          <a:ln w="9525">
            <a:noFill/>
            <a:miter lim="800000"/>
            <a:headEnd/>
            <a:tailEnd/>
          </a:ln>
          <a:effectLst/>
        </p:spPr>
      </p:pic>
      <p:sp>
        <p:nvSpPr>
          <p:cNvPr id="11" name="Espace réservé du numéro de diapositive 3"/>
          <p:cNvSpPr>
            <a:spLocks noGrp="1"/>
          </p:cNvSpPr>
          <p:nvPr>
            <p:ph type="sldNum" sz="quarter" idx="15"/>
          </p:nvPr>
        </p:nvSpPr>
        <p:spPr>
          <a:xfrm>
            <a:off x="8126164" y="5733256"/>
            <a:ext cx="609600" cy="521208"/>
          </a:xfrm>
        </p:spPr>
        <p:txBody>
          <a:bodyPr/>
          <a:lstStyle/>
          <a:p>
            <a:fld id="{CF4668DC-857F-487D-BFFA-8C0CA5037977}" type="slidenum">
              <a:rPr lang="fr-BE" smtClean="0"/>
              <a:pPr/>
              <a:t>12</a:t>
            </a:fld>
            <a:endParaRPr lang="fr-BE" dirty="0"/>
          </a:p>
        </p:txBody>
      </p:sp>
      <p:sp>
        <p:nvSpPr>
          <p:cNvPr id="23" name="ZoneTexte 22"/>
          <p:cNvSpPr txBox="1"/>
          <p:nvPr/>
        </p:nvSpPr>
        <p:spPr>
          <a:xfrm>
            <a:off x="611560" y="5686546"/>
            <a:ext cx="1500732" cy="400110"/>
          </a:xfrm>
          <a:prstGeom prst="rect">
            <a:avLst/>
          </a:prstGeom>
          <a:noFill/>
        </p:spPr>
        <p:txBody>
          <a:bodyPr wrap="none" rtlCol="0">
            <a:spAutoFit/>
          </a:bodyPr>
          <a:lstStyle/>
          <a:p>
            <a:r>
              <a:rPr lang="fr-FR" sz="2000" b="1" dirty="0" smtClean="0"/>
              <a:t>Observable </a:t>
            </a:r>
            <a:endParaRPr lang="fr-FR" b="1" dirty="0"/>
          </a:p>
        </p:txBody>
      </p:sp>
      <p:grpSp>
        <p:nvGrpSpPr>
          <p:cNvPr id="27" name="Groupe 26"/>
          <p:cNvGrpSpPr/>
          <p:nvPr/>
        </p:nvGrpSpPr>
        <p:grpSpPr>
          <a:xfrm>
            <a:off x="1475656" y="3284984"/>
            <a:ext cx="5832648" cy="2088232"/>
            <a:chOff x="1187624" y="2806227"/>
            <a:chExt cx="6309291" cy="2425044"/>
          </a:xfrm>
        </p:grpSpPr>
        <p:pic>
          <p:nvPicPr>
            <p:cNvPr id="16" name="Picture 2" descr="D:\Docs\Work\Agreg_de_la_mort\Dossier_didactique\Courbes\fig_g_etat_toymodel.png"/>
            <p:cNvPicPr>
              <a:picLocks noChangeAspect="1" noChangeArrowheads="1"/>
            </p:cNvPicPr>
            <p:nvPr/>
          </p:nvPicPr>
          <p:blipFill>
            <a:blip r:embed="rId4" cstate="print"/>
            <a:srcRect/>
            <a:stretch>
              <a:fillRect/>
            </a:stretch>
          </p:blipFill>
          <p:spPr bwMode="auto">
            <a:xfrm>
              <a:off x="1187624" y="2806227"/>
              <a:ext cx="6309291" cy="1944216"/>
            </a:xfrm>
            <a:prstGeom prst="rect">
              <a:avLst/>
            </a:prstGeom>
            <a:noFill/>
          </p:spPr>
        </p:pic>
        <p:sp>
          <p:nvSpPr>
            <p:cNvPr id="19" name="ZoneTexte 18"/>
            <p:cNvSpPr txBox="1"/>
            <p:nvPr/>
          </p:nvSpPr>
          <p:spPr>
            <a:xfrm>
              <a:off x="2542658" y="4729538"/>
              <a:ext cx="629789" cy="428902"/>
            </a:xfrm>
            <a:prstGeom prst="rect">
              <a:avLst/>
            </a:prstGeom>
            <a:noFill/>
          </p:spPr>
          <p:txBody>
            <a:bodyPr wrap="none" rtlCol="0">
              <a:spAutoFit/>
            </a:bodyPr>
            <a:lstStyle/>
            <a:p>
              <a:r>
                <a:rPr lang="fr-FR" dirty="0" smtClean="0"/>
                <a:t>Jour</a:t>
              </a:r>
              <a:endParaRPr lang="fr-FR" dirty="0"/>
            </a:p>
          </p:txBody>
        </p:sp>
        <p:sp>
          <p:nvSpPr>
            <p:cNvPr id="20" name="ZoneTexte 19"/>
            <p:cNvSpPr txBox="1"/>
            <p:nvPr/>
          </p:nvSpPr>
          <p:spPr>
            <a:xfrm>
              <a:off x="5278962" y="4729538"/>
              <a:ext cx="643661" cy="428902"/>
            </a:xfrm>
            <a:prstGeom prst="rect">
              <a:avLst/>
            </a:prstGeom>
            <a:noFill/>
          </p:spPr>
          <p:txBody>
            <a:bodyPr wrap="none" rtlCol="0">
              <a:spAutoFit/>
            </a:bodyPr>
            <a:lstStyle/>
            <a:p>
              <a:r>
                <a:rPr lang="fr-FR" dirty="0" smtClean="0"/>
                <a:t>Nuit</a:t>
              </a:r>
              <a:endParaRPr lang="fr-FR" dirty="0"/>
            </a:p>
          </p:txBody>
        </p:sp>
        <p:cxnSp>
          <p:nvCxnSpPr>
            <p:cNvPr id="25" name="Connecteur droit 24"/>
            <p:cNvCxnSpPr/>
            <p:nvPr/>
          </p:nvCxnSpPr>
          <p:spPr>
            <a:xfrm>
              <a:off x="1430589" y="5231271"/>
              <a:ext cx="583264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ZoneTexte 25"/>
          <p:cNvSpPr txBox="1"/>
          <p:nvPr/>
        </p:nvSpPr>
        <p:spPr>
          <a:xfrm>
            <a:off x="827584" y="2132856"/>
            <a:ext cx="7560840" cy="923330"/>
          </a:xfrm>
          <a:prstGeom prst="rect">
            <a:avLst/>
          </a:prstGeom>
          <a:noFill/>
        </p:spPr>
        <p:txBody>
          <a:bodyPr wrap="square" rtlCol="0">
            <a:spAutoFit/>
          </a:bodyPr>
          <a:lstStyle/>
          <a:p>
            <a:r>
              <a:rPr lang="fr-FR" dirty="0" smtClean="0">
                <a:solidFill>
                  <a:srgbClr val="000000"/>
                </a:solidFill>
              </a:rPr>
              <a:t>Nous voulons savoir si le chat :</a:t>
            </a:r>
          </a:p>
          <a:p>
            <a:pPr>
              <a:buFontTx/>
              <a:buChar char="-"/>
            </a:pPr>
            <a:r>
              <a:rPr lang="fr-FR" dirty="0" smtClean="0">
                <a:solidFill>
                  <a:srgbClr val="000000"/>
                </a:solidFill>
              </a:rPr>
              <a:t> s’endort plus qu’il ne se réveille le jour</a:t>
            </a:r>
          </a:p>
          <a:p>
            <a:r>
              <a:rPr lang="fr-FR" dirty="0" smtClean="0">
                <a:solidFill>
                  <a:srgbClr val="000000"/>
                </a:solidFill>
              </a:rPr>
              <a:t>- se réveille plus qu’il ne s’endort la nuit</a:t>
            </a:r>
            <a:endParaRPr lang="fr-F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7467600" cy="652932"/>
          </a:xfrm>
        </p:spPr>
        <p:txBody>
          <a:bodyPr/>
          <a:lstStyle/>
          <a:p>
            <a:r>
              <a:rPr lang="fr-FR" dirty="0" smtClean="0"/>
              <a:t>Et en physique ?</a:t>
            </a:r>
            <a:endParaRPr lang="fr-FR" dirty="0"/>
          </a:p>
        </p:txBody>
      </p:sp>
      <p:sp>
        <p:nvSpPr>
          <p:cNvPr id="3" name="Espace réservé du contenu 2"/>
          <p:cNvSpPr>
            <a:spLocks noGrp="1"/>
          </p:cNvSpPr>
          <p:nvPr>
            <p:ph sz="quarter" idx="1"/>
          </p:nvPr>
        </p:nvSpPr>
        <p:spPr>
          <a:xfrm>
            <a:off x="179512" y="1196752"/>
            <a:ext cx="7755632" cy="576064"/>
          </a:xfrm>
        </p:spPr>
        <p:txBody>
          <a:bodyPr>
            <a:normAutofit/>
          </a:bodyPr>
          <a:lstStyle/>
          <a:p>
            <a:r>
              <a:rPr lang="fr-FR" sz="2000" dirty="0" smtClean="0"/>
              <a:t>Observable générale </a:t>
            </a:r>
          </a:p>
          <a:p>
            <a:endParaRPr lang="fr-FR" dirty="0" smtClean="0"/>
          </a:p>
          <a:p>
            <a:endParaRPr lang="fr-FR" dirty="0" smtClean="0"/>
          </a:p>
          <a:p>
            <a:endParaRPr lang="fr-FR" dirty="0" smtClean="0"/>
          </a:p>
          <a:p>
            <a:endParaRPr lang="fr-FR" dirty="0" smtClean="0"/>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sz="2000" dirty="0" smtClean="0">
              <a:solidFill>
                <a:srgbClr val="0070C0"/>
              </a:solidFill>
            </a:endParaRPr>
          </a:p>
          <a:p>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13</a:t>
            </a:fld>
            <a:endParaRPr lang="fr-BE" dirty="0"/>
          </a:p>
        </p:txBody>
      </p:sp>
      <p:pic>
        <p:nvPicPr>
          <p:cNvPr id="307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38583" y="1772816"/>
            <a:ext cx="4465465" cy="1080120"/>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305463" y="3470564"/>
            <a:ext cx="2524125" cy="276225"/>
          </a:xfrm>
          <a:prstGeom prst="rect">
            <a:avLst/>
          </a:prstGeom>
          <a:noFill/>
          <a:ln w="9525">
            <a:noFill/>
            <a:miter lim="800000"/>
            <a:headEnd/>
            <a:tailEnd/>
          </a:ln>
          <a:effectLst/>
        </p:spPr>
      </p:pic>
      <p:pic>
        <p:nvPicPr>
          <p:cNvPr id="3078"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399671" y="3851936"/>
            <a:ext cx="1733550" cy="266700"/>
          </a:xfrm>
          <a:prstGeom prst="rect">
            <a:avLst/>
          </a:prstGeom>
          <a:noFill/>
          <a:ln w="9525">
            <a:noFill/>
            <a:miter lim="800000"/>
            <a:headEnd/>
            <a:tailEnd/>
          </a:ln>
          <a:effectLst/>
        </p:spPr>
      </p:pic>
      <p:cxnSp>
        <p:nvCxnSpPr>
          <p:cNvPr id="17" name="Connecteur droit 16"/>
          <p:cNvCxnSpPr/>
          <p:nvPr/>
        </p:nvCxnSpPr>
        <p:spPr>
          <a:xfrm>
            <a:off x="971600" y="3212976"/>
            <a:ext cx="6408712"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6435" y="3388930"/>
            <a:ext cx="2129301" cy="400110"/>
          </a:xfrm>
          <a:prstGeom prst="rect">
            <a:avLst/>
          </a:prstGeom>
          <a:noFill/>
        </p:spPr>
        <p:txBody>
          <a:bodyPr wrap="none" rtlCol="0">
            <a:spAutoFit/>
          </a:bodyPr>
          <a:lstStyle/>
          <a:p>
            <a:pPr marL="457200" lvl="0" indent="-457200">
              <a:spcBef>
                <a:spcPts val="600"/>
              </a:spcBef>
              <a:buClr>
                <a:srgbClr val="A31D5A"/>
              </a:buClr>
              <a:buSzPct val="70000"/>
            </a:pPr>
            <a:r>
              <a:rPr lang="fr-FR" sz="2000" b="1" dirty="0" smtClean="0">
                <a:solidFill>
                  <a:srgbClr val="FF0000"/>
                </a:solidFill>
              </a:rPr>
              <a:t>Chaleur</a:t>
            </a:r>
            <a:r>
              <a:rPr lang="fr-FR" sz="2000" b="1" dirty="0" smtClean="0">
                <a:solidFill>
                  <a:srgbClr val="226664"/>
                </a:solidFill>
              </a:rPr>
              <a:t> et </a:t>
            </a:r>
            <a:r>
              <a:rPr lang="fr-FR" sz="2000" b="1" dirty="0" smtClean="0">
                <a:solidFill>
                  <a:srgbClr val="0070C0"/>
                </a:solidFill>
              </a:rPr>
              <a:t>travail</a:t>
            </a:r>
          </a:p>
        </p:txBody>
      </p:sp>
      <p:pic>
        <p:nvPicPr>
          <p:cNvPr id="3085" name="Picture 1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39552" y="4653136"/>
            <a:ext cx="4320480" cy="1452038"/>
          </a:xfrm>
          <a:prstGeom prst="rect">
            <a:avLst/>
          </a:prstGeom>
          <a:noFill/>
          <a:ln w="9525">
            <a:noFill/>
            <a:miter lim="800000"/>
            <a:headEnd/>
            <a:tailEnd/>
          </a:ln>
          <a:effectLst/>
        </p:spPr>
      </p:pic>
      <p:pic>
        <p:nvPicPr>
          <p:cNvPr id="1026" name="Picture 2" descr="D:\Docs\Work\Agreg_de_la_mort\Dossier_didactique\Courbes\premierprincipe.png"/>
          <p:cNvPicPr>
            <a:picLocks noChangeAspect="1" noChangeArrowheads="1"/>
          </p:cNvPicPr>
          <p:nvPr/>
        </p:nvPicPr>
        <p:blipFill>
          <a:blip r:embed="rId6" cstate="print"/>
          <a:srcRect b="50054"/>
          <a:stretch>
            <a:fillRect/>
          </a:stretch>
        </p:blipFill>
        <p:spPr bwMode="auto">
          <a:xfrm>
            <a:off x="5177490" y="1124744"/>
            <a:ext cx="3426958" cy="1872208"/>
          </a:xfrm>
          <a:prstGeom prst="rect">
            <a:avLst/>
          </a:prstGeom>
          <a:noFill/>
        </p:spPr>
      </p:pic>
      <p:pic>
        <p:nvPicPr>
          <p:cNvPr id="1027" name="Picture 3" descr="D:\Docs\Work\Agreg_de_la_mort\Dossier_didactique\Courbes\premierprincipe.png"/>
          <p:cNvPicPr>
            <a:picLocks noChangeAspect="1" noChangeArrowheads="1"/>
          </p:cNvPicPr>
          <p:nvPr/>
        </p:nvPicPr>
        <p:blipFill>
          <a:blip r:embed="rId6" cstate="print"/>
          <a:srcRect t="50011"/>
          <a:stretch>
            <a:fillRect/>
          </a:stretch>
        </p:blipFill>
        <p:spPr bwMode="auto">
          <a:xfrm>
            <a:off x="5076056" y="3429000"/>
            <a:ext cx="3600400" cy="1968649"/>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Valeur typique = valeur la plus probable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11"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323528" y="1959097"/>
            <a:ext cx="3240360" cy="1109865"/>
          </a:xfrm>
          <a:prstGeom prst="rect">
            <a:avLst/>
          </a:prstGeom>
          <a:noFill/>
        </p:spPr>
      </p:pic>
      <p:pic>
        <p:nvPicPr>
          <p:cNvPr id="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7544" y="3645024"/>
            <a:ext cx="4732234" cy="702140"/>
          </a:xfrm>
          <a:prstGeom prst="rect">
            <a:avLst/>
          </a:prstGeom>
          <a:noFill/>
          <a:ln w="9525">
            <a:noFill/>
            <a:miter lim="800000"/>
            <a:headEnd/>
            <a:tailEnd/>
          </a:ln>
          <a:effectLst/>
        </p:spPr>
      </p:pic>
      <p:cxnSp>
        <p:nvCxnSpPr>
          <p:cNvPr id="14" name="Connecteur droit 13"/>
          <p:cNvCxnSpPr/>
          <p:nvPr/>
        </p:nvCxnSpPr>
        <p:spPr>
          <a:xfrm>
            <a:off x="1043608" y="4653136"/>
            <a:ext cx="66967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D:\Docs\Work\Agreg_de_la_mort\Dossier_didactique\Courbes\fig_g_etat_toymodel.png"/>
          <p:cNvPicPr>
            <a:picLocks noChangeAspect="1" noChangeArrowheads="1"/>
          </p:cNvPicPr>
          <p:nvPr/>
        </p:nvPicPr>
        <p:blipFill>
          <a:blip r:embed="rId5" cstate="print"/>
          <a:srcRect/>
          <a:stretch>
            <a:fillRect/>
          </a:stretch>
        </p:blipFill>
        <p:spPr bwMode="auto">
          <a:xfrm>
            <a:off x="3690250" y="1748479"/>
            <a:ext cx="4986206" cy="1536505"/>
          </a:xfrm>
          <a:prstGeom prst="rect">
            <a:avLst/>
          </a:prstGeom>
          <a:noFill/>
        </p:spPr>
      </p:pic>
      <p:sp>
        <p:nvSpPr>
          <p:cNvPr id="23" name="ZoneTexte 22"/>
          <p:cNvSpPr txBox="1"/>
          <p:nvPr/>
        </p:nvSpPr>
        <p:spPr>
          <a:xfrm>
            <a:off x="6156177" y="3717032"/>
            <a:ext cx="2520280" cy="646331"/>
          </a:xfrm>
          <a:prstGeom prst="rect">
            <a:avLst/>
          </a:prstGeom>
          <a:noFill/>
        </p:spPr>
        <p:txBody>
          <a:bodyPr wrap="square" rtlCol="0">
            <a:spAutoFit/>
          </a:bodyPr>
          <a:lstStyle/>
          <a:p>
            <a:r>
              <a:rPr lang="fr-FR" dirty="0" smtClean="0"/>
              <a:t>Théorie des grandes déviations</a:t>
            </a:r>
            <a:endParaRPr lang="fr-FR" dirty="0"/>
          </a:p>
        </p:txBody>
      </p:sp>
      <p:cxnSp>
        <p:nvCxnSpPr>
          <p:cNvPr id="25" name="Connecteur droit avec flèche 24"/>
          <p:cNvCxnSpPr/>
          <p:nvPr/>
        </p:nvCxnSpPr>
        <p:spPr>
          <a:xfrm>
            <a:off x="5436096" y="4005064"/>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5536" y="5517232"/>
            <a:ext cx="2552700" cy="2667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5536" y="4941168"/>
            <a:ext cx="1924050" cy="3429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5536" y="6021288"/>
            <a:ext cx="7267575" cy="485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15</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395536" y="1600200"/>
            <a:ext cx="8136904" cy="4873752"/>
          </a:xfrm>
        </p:spPr>
        <p:txBody>
          <a:bodyPr>
            <a:normAutofit/>
          </a:bodyPr>
          <a:lstStyle/>
          <a:p>
            <a:pPr marL="0" indent="0"/>
            <a:r>
              <a:rPr lang="fr-FR" dirty="0" smtClean="0"/>
              <a:t>Conditionnement de l’observable sur une grande déviation (fluctuation rare)</a:t>
            </a:r>
          </a:p>
          <a:p>
            <a:endParaRPr lang="fr-FR" dirty="0" smtClean="0"/>
          </a:p>
          <a:p>
            <a:endParaRPr lang="fr-FR" dirty="0" smtClean="0"/>
          </a:p>
          <a:p>
            <a:endParaRPr lang="fr-FR" dirty="0" smtClean="0"/>
          </a:p>
          <a:p>
            <a:endParaRPr lang="fr-FR" dirty="0" smtClean="0"/>
          </a:p>
          <a:p>
            <a:endParaRPr lang="fr-FR" sz="1200" dirty="0" smtClean="0"/>
          </a:p>
          <a:p>
            <a:pPr marL="0" indent="0" algn="just"/>
            <a:endParaRPr lang="fr-FR" sz="2000" dirty="0" smtClean="0"/>
          </a:p>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 i.e. pour lequel la valeur typique de l’observable sous ce nouveau processus vaut la valeur imposée.</a:t>
            </a:r>
          </a:p>
        </p:txBody>
      </p:sp>
      <p:pic>
        <p:nvPicPr>
          <p:cNvPr id="3074"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51520" y="2780928"/>
            <a:ext cx="2880000" cy="1577143"/>
          </a:xfrm>
          <a:prstGeom prst="rect">
            <a:avLst/>
          </a:prstGeom>
          <a:noFill/>
        </p:spPr>
      </p:pic>
      <p:pic>
        <p:nvPicPr>
          <p:cNvPr id="3076" name="Picture 4" descr="D:\Docs\Work\Agreg_de_la_mort\Dossier_didactique\Oral\images_mepd\cond.png"/>
          <p:cNvPicPr>
            <a:picLocks noChangeAspect="1" noChangeArrowheads="1"/>
          </p:cNvPicPr>
          <p:nvPr/>
        </p:nvPicPr>
        <p:blipFill>
          <a:blip r:embed="rId4" cstate="print"/>
          <a:srcRect/>
          <a:stretch>
            <a:fillRect/>
          </a:stretch>
        </p:blipFill>
        <p:spPr bwMode="auto">
          <a:xfrm>
            <a:off x="3347307" y="3205063"/>
            <a:ext cx="5257143" cy="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715200" cy="964704"/>
          </a:xfrm>
        </p:spPr>
        <p:txBody>
          <a:bodyPr>
            <a:normAutofit/>
          </a:bodyPr>
          <a:lstStyle/>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a:t>
            </a:r>
            <a:endParaRPr lang="fr-FR" b="0" dirty="0" smtClean="0">
              <a:solidFill>
                <a:srgbClr val="000000"/>
              </a:solidFill>
            </a:endParaRPr>
          </a:p>
        </p:txBody>
      </p:sp>
      <p:pic>
        <p:nvPicPr>
          <p:cNvPr id="8"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267744" y="2662629"/>
            <a:ext cx="2451404" cy="1342435"/>
          </a:xfrm>
          <a:prstGeom prst="rect">
            <a:avLst/>
          </a:prstGeom>
          <a:noFill/>
        </p:spPr>
      </p:pic>
      <p:pic>
        <p:nvPicPr>
          <p:cNvPr id="4101" name="Picture 5" descr="C:\Users\LENOVO\Desktop\images_mepd\nouvoK.png"/>
          <p:cNvPicPr>
            <a:picLocks noChangeAspect="1" noChangeArrowheads="1"/>
          </p:cNvPicPr>
          <p:nvPr/>
        </p:nvPicPr>
        <p:blipFill>
          <a:blip r:embed="rId4" cstate="print"/>
          <a:srcRect/>
          <a:stretch>
            <a:fillRect/>
          </a:stretch>
        </p:blipFill>
        <p:spPr bwMode="auto">
          <a:xfrm>
            <a:off x="1187624" y="5556005"/>
            <a:ext cx="576064" cy="609299"/>
          </a:xfrm>
          <a:prstGeom prst="rect">
            <a:avLst/>
          </a:prstGeom>
          <a:noFill/>
        </p:spPr>
      </p:pic>
      <p:cxnSp>
        <p:nvCxnSpPr>
          <p:cNvPr id="18" name="Connecteur droit avec flèche 17"/>
          <p:cNvCxnSpPr/>
          <p:nvPr/>
        </p:nvCxnSpPr>
        <p:spPr>
          <a:xfrm>
            <a:off x="4932040" y="3212976"/>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29" name="Groupe 28"/>
          <p:cNvGrpSpPr/>
          <p:nvPr/>
        </p:nvGrpSpPr>
        <p:grpSpPr>
          <a:xfrm>
            <a:off x="1259952" y="2636912"/>
            <a:ext cx="864000" cy="1476000"/>
            <a:chOff x="1259952" y="2636912"/>
            <a:chExt cx="947644" cy="1584176"/>
          </a:xfrm>
        </p:grpSpPr>
        <p:pic>
          <p:nvPicPr>
            <p:cNvPr id="4100" name="Picture 4" descr="C:\Users\LENOVO\Desktop\images_mepd\k.png"/>
            <p:cNvPicPr>
              <a:picLocks noChangeAspect="1" noChangeArrowheads="1"/>
            </p:cNvPicPr>
            <p:nvPr/>
          </p:nvPicPr>
          <p:blipFill>
            <a:blip r:embed="rId5" cstate="print"/>
            <a:srcRect/>
            <a:stretch>
              <a:fillRect/>
            </a:stretch>
          </p:blipFill>
          <p:spPr bwMode="auto">
            <a:xfrm>
              <a:off x="1259952" y="2996952"/>
              <a:ext cx="552919" cy="720080"/>
            </a:xfrm>
            <a:prstGeom prst="rect">
              <a:avLst/>
            </a:prstGeom>
            <a:noFill/>
          </p:spPr>
        </p:pic>
        <p:pic>
          <p:nvPicPr>
            <p:cNvPr id="4104" name="Picture 8"/>
            <p:cNvPicPr>
              <a:picLocks noChangeAspect="1" noChangeArrowheads="1"/>
            </p:cNvPicPr>
            <p:nvPr/>
          </p:nvPicPr>
          <p:blipFill>
            <a:blip r:embed="rId6" cstate="print"/>
            <a:srcRect/>
            <a:stretch>
              <a:fillRect/>
            </a:stretch>
          </p:blipFill>
          <p:spPr bwMode="auto">
            <a:xfrm>
              <a:off x="1835696" y="2636912"/>
              <a:ext cx="371900" cy="1584176"/>
            </a:xfrm>
            <a:prstGeom prst="rect">
              <a:avLst/>
            </a:prstGeom>
            <a:noFill/>
            <a:ln w="9525">
              <a:noFill/>
              <a:miter lim="800000"/>
              <a:headEnd/>
              <a:tailEnd/>
            </a:ln>
            <a:effectLst/>
          </p:spPr>
        </p:pic>
      </p:grpSp>
      <p:pic>
        <p:nvPicPr>
          <p:cNvPr id="22" name="Picture 8"/>
          <p:cNvPicPr>
            <a:picLocks noChangeAspect="1" noChangeArrowheads="1"/>
          </p:cNvPicPr>
          <p:nvPr/>
        </p:nvPicPr>
        <p:blipFill>
          <a:blip r:embed="rId6" cstate="print"/>
          <a:srcRect/>
          <a:stretch>
            <a:fillRect/>
          </a:stretch>
        </p:blipFill>
        <p:spPr bwMode="auto">
          <a:xfrm>
            <a:off x="1763688" y="5085185"/>
            <a:ext cx="360040" cy="1533655"/>
          </a:xfrm>
          <a:prstGeom prst="rect">
            <a:avLst/>
          </a:prstGeom>
          <a:noFill/>
          <a:ln w="9525">
            <a:noFill/>
            <a:miter lim="800000"/>
            <a:headEnd/>
            <a:tailEnd/>
          </a:ln>
          <a:effectLst/>
        </p:spPr>
      </p:pic>
      <p:pic>
        <p:nvPicPr>
          <p:cNvPr id="4109"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242058" y="4077072"/>
            <a:ext cx="2554078" cy="792088"/>
          </a:xfrm>
          <a:prstGeom prst="rect">
            <a:avLst/>
          </a:prstGeom>
          <a:noFill/>
          <a:ln w="9525">
            <a:noFill/>
            <a:miter lim="800000"/>
            <a:headEnd/>
            <a:tailEnd/>
          </a:ln>
          <a:effectLst/>
        </p:spPr>
      </p:pic>
      <p:pic>
        <p:nvPicPr>
          <p:cNvPr id="4110"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087169" y="4293096"/>
            <a:ext cx="2229247" cy="665635"/>
          </a:xfrm>
          <a:prstGeom prst="rect">
            <a:avLst/>
          </a:prstGeom>
          <a:noFill/>
          <a:ln w="9525">
            <a:noFill/>
            <a:miter lim="800000"/>
            <a:headEnd/>
            <a:tailEnd/>
          </a:ln>
          <a:effectLst/>
        </p:spPr>
      </p:pic>
      <p:cxnSp>
        <p:nvCxnSpPr>
          <p:cNvPr id="34" name="Connecteur droit avec flèche 33"/>
          <p:cNvCxnSpPr/>
          <p:nvPr/>
        </p:nvCxnSpPr>
        <p:spPr>
          <a:xfrm>
            <a:off x="4860032" y="5877272"/>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5122" name="Picture 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267744" y="5229200"/>
            <a:ext cx="2361723" cy="1296144"/>
          </a:xfrm>
          <a:prstGeom prst="rect">
            <a:avLst/>
          </a:prstGeom>
          <a:noFill/>
          <a:ln w="9525">
            <a:noFill/>
            <a:miter lim="800000"/>
            <a:headEnd/>
            <a:tailEnd/>
          </a:ln>
          <a:effectLst/>
        </p:spPr>
      </p:pic>
      <p:pic>
        <p:nvPicPr>
          <p:cNvPr id="2051" name="Picture 3"/>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228184" y="2982438"/>
            <a:ext cx="2081458" cy="503932"/>
          </a:xfrm>
          <a:prstGeom prst="rect">
            <a:avLst/>
          </a:prstGeom>
          <a:noFill/>
          <a:ln w="9525">
            <a:noFill/>
            <a:miter lim="800000"/>
            <a:headEnd/>
            <a:tailEnd/>
          </a:ln>
          <a:effectLst/>
        </p:spPr>
      </p:pic>
      <p:pic>
        <p:nvPicPr>
          <p:cNvPr id="2052" name="Picture 4"/>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6176526" y="5648548"/>
            <a:ext cx="1851858" cy="50405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Résolution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17</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931224" cy="1684784"/>
          </a:xfrm>
        </p:spPr>
        <p:txBody>
          <a:bodyPr>
            <a:normAutofit/>
          </a:bodyPr>
          <a:lstStyle/>
          <a:p>
            <a:r>
              <a:rPr lang="fr-FR" b="0" u="sng" dirty="0" smtClean="0">
                <a:solidFill>
                  <a:srgbClr val="000000"/>
                </a:solidFill>
              </a:rPr>
              <a:t>Ce problème a été résolu pour :</a:t>
            </a:r>
          </a:p>
          <a:p>
            <a:pPr marL="179388" indent="-179388">
              <a:buFont typeface="Arial" pitchFamily="34" charset="0"/>
              <a:buChar char="•"/>
            </a:pPr>
            <a:r>
              <a:rPr lang="fr-FR" sz="2000" b="0" dirty="0" smtClean="0">
                <a:solidFill>
                  <a:srgbClr val="000000"/>
                </a:solidFill>
              </a:rPr>
              <a:t> Des processus de Markov impliquant des taux de transition indépendant du temps.</a:t>
            </a:r>
          </a:p>
          <a:p>
            <a:pPr marL="179388" indent="-179388">
              <a:buFont typeface="Arial" pitchFamily="34" charset="0"/>
              <a:buChar char="•"/>
            </a:pPr>
            <a:r>
              <a:rPr lang="fr-FR" sz="2000" b="0" dirty="0" smtClean="0">
                <a:solidFill>
                  <a:srgbClr val="000000"/>
                </a:solidFill>
              </a:rPr>
              <a:t> Des observables mettant en jeu des fonctions indépendantes du temps.</a:t>
            </a:r>
            <a:endParaRPr lang="fr-FR" sz="2000" b="0" dirty="0">
              <a:solidFill>
                <a:srgbClr val="000000"/>
              </a:solidFill>
            </a:endParaRPr>
          </a:p>
        </p:txBody>
      </p:sp>
      <p:sp>
        <p:nvSpPr>
          <p:cNvPr id="7" name="Titre 1"/>
          <p:cNvSpPr txBox="1">
            <a:spLocks/>
          </p:cNvSpPr>
          <p:nvPr/>
        </p:nvSpPr>
        <p:spPr>
          <a:xfrm>
            <a:off x="467544" y="3429001"/>
            <a:ext cx="8219256" cy="652932"/>
          </a:xfrm>
          <a:prstGeom prst="rect">
            <a:avLst/>
          </a:prstGeom>
        </p:spPr>
        <p:txBody>
          <a:bodyPr vert="horz" anchor="b">
            <a:normAutofit/>
          </a:bodyPr>
          <a:lstStyle/>
          <a:p>
            <a:pPr marL="571500" marR="0" lvl="0" indent="-571500" algn="l" defTabSz="914400" rtl="0" eaLnBrk="1" fontAlgn="auto" latinLnBrk="0" hangingPunct="1">
              <a:lnSpc>
                <a:spcPct val="100000"/>
              </a:lnSpc>
              <a:spcBef>
                <a:spcPct val="0"/>
              </a:spcBef>
              <a:spcAft>
                <a:spcPts val="0"/>
              </a:spcAft>
              <a:buClrTx/>
              <a:buSzTx/>
              <a:buFontTx/>
              <a:buNone/>
              <a:tabLst/>
              <a:defRPr/>
            </a:pPr>
            <a:r>
              <a:rPr kumimoji="0" lang="fr-FR" sz="3000" b="1" i="0" u="none" strike="noStrike" kern="1200" cap="small" spc="0" normalizeH="0" baseline="0" noProof="0" dirty="0" smtClean="0">
                <a:ln>
                  <a:noFill/>
                </a:ln>
                <a:solidFill>
                  <a:schemeClr val="tx2"/>
                </a:solidFill>
                <a:effectLst/>
                <a:uLnTx/>
                <a:uFillTx/>
                <a:latin typeface="+mj-lt"/>
                <a:ea typeface="+mj-ea"/>
                <a:cs typeface="+mj-cs"/>
              </a:rPr>
              <a:t>Contribution</a:t>
            </a:r>
            <a:r>
              <a:rPr kumimoji="0" lang="fr-FR" sz="3000" b="1" i="0" u="none" strike="noStrike" kern="1200" cap="small" spc="0" normalizeH="0" noProof="0" dirty="0" smtClean="0">
                <a:ln>
                  <a:noFill/>
                </a:ln>
                <a:solidFill>
                  <a:schemeClr val="tx2"/>
                </a:solidFill>
                <a:effectLst/>
                <a:uLnTx/>
                <a:uFillTx/>
                <a:latin typeface="+mj-lt"/>
                <a:ea typeface="+mj-ea"/>
                <a:cs typeface="+mj-cs"/>
              </a:rPr>
              <a:t> personnelle </a:t>
            </a:r>
            <a:endParaRPr kumimoji="0" lang="fr-FR" sz="3000" b="1" i="0" u="none" strike="noStrike" kern="1200" cap="small" spc="0" normalizeH="0" baseline="0" noProof="0" dirty="0">
              <a:ln>
                <a:noFill/>
              </a:ln>
              <a:solidFill>
                <a:schemeClr val="tx2"/>
              </a:solidFill>
              <a:effectLst/>
              <a:uLnTx/>
              <a:uFillTx/>
              <a:latin typeface="+mj-lt"/>
              <a:ea typeface="+mj-ea"/>
              <a:cs typeface="+mj-cs"/>
            </a:endParaRPr>
          </a:p>
        </p:txBody>
      </p:sp>
      <p:sp>
        <p:nvSpPr>
          <p:cNvPr id="8" name="Espace réservé du contenu 7"/>
          <p:cNvSpPr txBox="1">
            <a:spLocks/>
          </p:cNvSpPr>
          <p:nvPr/>
        </p:nvSpPr>
        <p:spPr>
          <a:xfrm>
            <a:off x="467544" y="4149080"/>
            <a:ext cx="7931224" cy="1684784"/>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400" b="0" i="0" u="sng" strike="noStrike" kern="1200" cap="none" spc="0" normalizeH="0" baseline="0" noProof="0" dirty="0" smtClean="0">
                <a:ln>
                  <a:noFill/>
                </a:ln>
                <a:solidFill>
                  <a:srgbClr val="000000"/>
                </a:solidFill>
                <a:effectLst/>
                <a:uLnTx/>
                <a:uFillTx/>
                <a:latin typeface="+mn-lt"/>
                <a:ea typeface="+mn-ea"/>
                <a:cs typeface="+mn-cs"/>
              </a:rPr>
              <a:t>Résolution pour</a:t>
            </a:r>
            <a:r>
              <a:rPr kumimoji="0" lang="fr-FR" sz="2400" b="0" i="0" u="sng" strike="noStrike" kern="1200" cap="none" spc="0" normalizeH="0" noProof="0" dirty="0" smtClean="0">
                <a:ln>
                  <a:noFill/>
                </a:ln>
                <a:solidFill>
                  <a:srgbClr val="000000"/>
                </a:solidFill>
                <a:effectLst/>
                <a:uLnTx/>
                <a:uFillTx/>
                <a:latin typeface="+mn-lt"/>
                <a:ea typeface="+mn-ea"/>
                <a:cs typeface="+mn-cs"/>
              </a:rPr>
              <a:t> :</a:t>
            </a:r>
          </a:p>
          <a:p>
            <a:pPr marL="263525" lvl="0" indent="-263525">
              <a:spcBef>
                <a:spcPts val="600"/>
              </a:spcBef>
              <a:buClr>
                <a:schemeClr val="accent1"/>
              </a:buClr>
              <a:buSzPct val="70000"/>
              <a:buFont typeface="Arial" pitchFamily="34" charset="0"/>
              <a:buChar char="•"/>
            </a:pPr>
            <a:r>
              <a:rPr kumimoji="0" lang="fr-FR" sz="2000" b="0" i="0" strike="noStrike" kern="1200" cap="none" spc="0" normalizeH="0" noProof="0" dirty="0" smtClean="0">
                <a:ln>
                  <a:noFill/>
                </a:ln>
                <a:solidFill>
                  <a:srgbClr val="000000"/>
                </a:solidFill>
                <a:effectLst/>
                <a:uLnTx/>
                <a:uFillTx/>
                <a:latin typeface="+mn-lt"/>
                <a:ea typeface="+mn-ea"/>
                <a:cs typeface="+mn-cs"/>
              </a:rPr>
              <a:t>Des</a:t>
            </a:r>
            <a:r>
              <a:rPr lang="fr-FR" sz="2000" dirty="0" smtClean="0">
                <a:solidFill>
                  <a:srgbClr val="000000"/>
                </a:solidFill>
              </a:rPr>
              <a:t> processus de Markov impliquant des taux de transition périodiques.</a:t>
            </a:r>
          </a:p>
          <a:p>
            <a:pPr marL="263525" lvl="0" indent="-263525">
              <a:spcBef>
                <a:spcPts val="600"/>
              </a:spcBef>
              <a:buClr>
                <a:schemeClr val="accent1"/>
              </a:buClr>
              <a:buSzPct val="70000"/>
              <a:buFont typeface="Arial" pitchFamily="34" charset="0"/>
              <a:buChar char="•"/>
            </a:pPr>
            <a:r>
              <a:rPr lang="fr-FR" sz="2000" dirty="0" smtClean="0">
                <a:solidFill>
                  <a:srgbClr val="000000"/>
                </a:solidFill>
              </a:rPr>
              <a:t>Des observables mettant en jeu des fonctions périodiques.</a:t>
            </a:r>
            <a:endParaRPr kumimoji="0" lang="fr-FR" sz="20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4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Application au chat</a:t>
            </a:r>
            <a:endParaRPr lang="fr-FR" dirty="0"/>
          </a:p>
        </p:txBody>
      </p:sp>
      <p:sp>
        <p:nvSpPr>
          <p:cNvPr id="4" name="Espace réservé du numéro de diapositive 3"/>
          <p:cNvSpPr>
            <a:spLocks noGrp="1"/>
          </p:cNvSpPr>
          <p:nvPr>
            <p:ph type="sldNum" sz="quarter" idx="15"/>
          </p:nvPr>
        </p:nvSpPr>
        <p:spPr>
          <a:xfrm>
            <a:off x="8138864" y="5716104"/>
            <a:ext cx="609600" cy="521208"/>
          </a:xfrm>
        </p:spPr>
        <p:txBody>
          <a:bodyPr/>
          <a:lstStyle/>
          <a:p>
            <a:fld id="{CF4668DC-857F-487D-BFFA-8C0CA5037977}" type="slidenum">
              <a:rPr lang="fr-BE" smtClean="0"/>
              <a:pPr/>
              <a:t>18</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179512" y="1628800"/>
            <a:ext cx="3456384" cy="504056"/>
          </a:xfrm>
        </p:spPr>
        <p:txBody>
          <a:bodyPr>
            <a:normAutofit/>
          </a:bodyPr>
          <a:lstStyle/>
          <a:p>
            <a:r>
              <a:rPr lang="fr-FR" sz="2000" dirty="0" smtClean="0"/>
              <a:t>Taux de transition périodique</a:t>
            </a:r>
            <a:endParaRPr lang="fr-FR" sz="2000" dirty="0"/>
          </a:p>
        </p:txBody>
      </p:sp>
      <p:pic>
        <p:nvPicPr>
          <p:cNvPr id="7"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467544" y="2179085"/>
            <a:ext cx="2808311" cy="961883"/>
          </a:xfrm>
          <a:prstGeom prst="rect">
            <a:avLst/>
          </a:prstGeom>
          <a:noFill/>
        </p:spPr>
      </p:pic>
      <p:pic>
        <p:nvPicPr>
          <p:cNvPr id="5122" name="Picture 2" descr="D:\Docs\Work\Agreg_de_la_mort\Dossier_didactique\Courbes\Model.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536" y="3235761"/>
            <a:ext cx="2977563" cy="1777415"/>
          </a:xfrm>
          <a:prstGeom prst="rect">
            <a:avLst/>
          </a:prstGeom>
          <a:noFill/>
        </p:spPr>
      </p:pic>
      <p:cxnSp>
        <p:nvCxnSpPr>
          <p:cNvPr id="11" name="Connecteur droit 10"/>
          <p:cNvCxnSpPr/>
          <p:nvPr/>
        </p:nvCxnSpPr>
        <p:spPr>
          <a:xfrm>
            <a:off x="3923928" y="1556792"/>
            <a:ext cx="0" cy="4752528"/>
          </a:xfrm>
          <a:prstGeom prst="line">
            <a:avLst/>
          </a:prstGeom>
        </p:spPr>
        <p:style>
          <a:lnRef idx="1">
            <a:schemeClr val="accent1"/>
          </a:lnRef>
          <a:fillRef idx="0">
            <a:schemeClr val="accent1"/>
          </a:fillRef>
          <a:effectRef idx="0">
            <a:schemeClr val="accent1"/>
          </a:effectRef>
          <a:fontRef idx="minor">
            <a:schemeClr val="tx1"/>
          </a:fontRef>
        </p:style>
      </p:cxnSp>
      <p:sp>
        <p:nvSpPr>
          <p:cNvPr id="13" name="Espace réservé du contenu 7"/>
          <p:cNvSpPr txBox="1">
            <a:spLocks/>
          </p:cNvSpPr>
          <p:nvPr/>
        </p:nvSpPr>
        <p:spPr>
          <a:xfrm>
            <a:off x="4211960" y="1556792"/>
            <a:ext cx="3456384" cy="504056"/>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000" b="1" i="0" u="none" strike="noStrike" kern="1200" cap="none" spc="0" normalizeH="0" baseline="0" noProof="0" dirty="0" smtClean="0">
                <a:ln>
                  <a:noFill/>
                </a:ln>
                <a:solidFill>
                  <a:srgbClr val="226664"/>
                </a:solidFill>
                <a:effectLst/>
                <a:uLnTx/>
                <a:uFillTx/>
                <a:latin typeface="+mn-lt"/>
                <a:ea typeface="+mn-ea"/>
                <a:cs typeface="+mn-cs"/>
              </a:rPr>
              <a:t>Observable</a:t>
            </a:r>
            <a:endParaRPr kumimoji="0" lang="fr-FR" sz="2000" b="1" i="0" u="none" strike="noStrike" kern="1200" cap="none" spc="0" normalizeH="0" baseline="0" noProof="0" dirty="0">
              <a:ln>
                <a:noFill/>
              </a:ln>
              <a:solidFill>
                <a:srgbClr val="226664"/>
              </a:solidFill>
              <a:effectLst/>
              <a:uLnTx/>
              <a:uFillTx/>
              <a:latin typeface="+mn-lt"/>
              <a:ea typeface="+mn-ea"/>
              <a:cs typeface="+mn-cs"/>
            </a:endParaRPr>
          </a:p>
        </p:txBody>
      </p:sp>
      <p:pic>
        <p:nvPicPr>
          <p:cNvPr id="1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70672" y="2139882"/>
            <a:ext cx="4320480" cy="641046"/>
          </a:xfrm>
          <a:prstGeom prst="rect">
            <a:avLst/>
          </a:prstGeom>
          <a:noFill/>
          <a:ln w="9525">
            <a:noFill/>
            <a:miter lim="800000"/>
            <a:headEnd/>
            <a:tailEnd/>
          </a:ln>
          <a:effectLst/>
        </p:spPr>
      </p:pic>
      <p:pic>
        <p:nvPicPr>
          <p:cNvPr id="6151"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231123" y="2996952"/>
            <a:ext cx="1853045" cy="233795"/>
          </a:xfrm>
          <a:prstGeom prst="rect">
            <a:avLst/>
          </a:prstGeom>
          <a:noFill/>
          <a:ln w="9525">
            <a:noFill/>
            <a:miter lim="800000"/>
            <a:headEnd/>
            <a:tailEnd/>
          </a:ln>
          <a:effectLst/>
        </p:spPr>
      </p:pic>
      <p:pic>
        <p:nvPicPr>
          <p:cNvPr id="6152" name="Picture 8"/>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211960" y="3356992"/>
            <a:ext cx="3264477" cy="199159"/>
          </a:xfrm>
          <a:prstGeom prst="rect">
            <a:avLst/>
          </a:prstGeom>
          <a:noFill/>
          <a:ln w="9525">
            <a:noFill/>
            <a:miter lim="800000"/>
            <a:headEnd/>
            <a:tailEnd/>
          </a:ln>
          <a:effectLst/>
        </p:spPr>
      </p:pic>
      <p:pic>
        <p:nvPicPr>
          <p:cNvPr id="15" name="Picture 2" descr="D:\Docs\Work\Agreg_de_la_mort\Dossier_didactique\Courbes\fig_g_etat_toymodel.png"/>
          <p:cNvPicPr>
            <a:picLocks noChangeAspect="1" noChangeArrowheads="1"/>
          </p:cNvPicPr>
          <p:nvPr/>
        </p:nvPicPr>
        <p:blipFill>
          <a:blip r:embed="rId8" cstate="print"/>
          <a:srcRect/>
          <a:stretch>
            <a:fillRect/>
          </a:stretch>
        </p:blipFill>
        <p:spPr bwMode="auto">
          <a:xfrm>
            <a:off x="88921" y="5157192"/>
            <a:ext cx="3762999" cy="1080120"/>
          </a:xfrm>
          <a:prstGeom prst="rect">
            <a:avLst/>
          </a:prstGeom>
          <a:noFill/>
        </p:spPr>
      </p:pic>
      <p:pic>
        <p:nvPicPr>
          <p:cNvPr id="1028" name="Picture 4" descr="D:\Docs\Work\Agreg_de_la_mort\Dossier_didactique\Courbes\K+-vsK-+.png"/>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3995936" y="3717032"/>
            <a:ext cx="4985717" cy="2376264"/>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Conclusion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435568"/>
            <a:ext cx="7467600" cy="1057328"/>
          </a:xfrm>
        </p:spPr>
        <p:txBody>
          <a:bodyPr/>
          <a:lstStyle/>
          <a:p>
            <a:pPr algn="ctr"/>
            <a:r>
              <a:rPr lang="fr-FR" dirty="0" smtClean="0"/>
              <a:t>« De la rareté à la typicité : le parcours improbable</a:t>
            </a:r>
          </a:p>
          <a:p>
            <a:pPr algn="ctr"/>
            <a:r>
              <a:rPr lang="fr-FR" dirty="0" smtClean="0"/>
              <a:t>d’une grande déviation »</a:t>
            </a:r>
          </a:p>
          <a:p>
            <a:endParaRPr lang="fr-FR" dirty="0"/>
          </a:p>
        </p:txBody>
      </p:sp>
      <p:sp>
        <p:nvSpPr>
          <p:cNvPr id="7" name="ZoneTexte 6"/>
          <p:cNvSpPr txBox="1"/>
          <p:nvPr/>
        </p:nvSpPr>
        <p:spPr>
          <a:xfrm>
            <a:off x="683568" y="2564904"/>
            <a:ext cx="7344816" cy="1477328"/>
          </a:xfrm>
          <a:prstGeom prst="rect">
            <a:avLst/>
          </a:prstGeom>
          <a:noFill/>
        </p:spPr>
        <p:txBody>
          <a:bodyPr wrap="square" rtlCol="0">
            <a:spAutoFit/>
          </a:bodyPr>
          <a:lstStyle/>
          <a:p>
            <a:pPr indent="266700">
              <a:buFont typeface="Arial" pitchFamily="34" charset="0"/>
              <a:buChar char="•"/>
            </a:pPr>
            <a:r>
              <a:rPr lang="fr-FR" dirty="0" smtClean="0"/>
              <a:t> </a:t>
            </a:r>
            <a:r>
              <a:rPr lang="fr-FR" sz="2000" dirty="0" smtClean="0">
                <a:solidFill>
                  <a:srgbClr val="000000"/>
                </a:solidFill>
              </a:rPr>
              <a:t>La grande déviation d’un processus est la valeur typique d’un autre processus.</a:t>
            </a:r>
          </a:p>
          <a:p>
            <a:pPr indent="266700">
              <a:buFont typeface="Arial" pitchFamily="34" charset="0"/>
              <a:buChar char="•"/>
            </a:pPr>
            <a:endParaRPr lang="fr-FR" sz="900" dirty="0" smtClean="0">
              <a:solidFill>
                <a:srgbClr val="000000"/>
              </a:solidFill>
            </a:endParaRPr>
          </a:p>
          <a:p>
            <a:pPr indent="266700">
              <a:buFont typeface="Arial" pitchFamily="34" charset="0"/>
              <a:buChar char="•"/>
            </a:pPr>
            <a:r>
              <a:rPr lang="fr-FR" sz="2000" dirty="0" smtClean="0">
                <a:solidFill>
                  <a:srgbClr val="000000"/>
                </a:solidFill>
              </a:rPr>
              <a:t>Aspect fondamental: généralisation de concepts d’équilibre : ensembles canonique et microcanonique, équivalence d’ensemble.</a:t>
            </a:r>
            <a:endParaRPr lang="fr-FR" dirty="0"/>
          </a:p>
        </p:txBody>
      </p:sp>
      <p:graphicFrame>
        <p:nvGraphicFramePr>
          <p:cNvPr id="15" name="Tableau 14"/>
          <p:cNvGraphicFramePr>
            <a:graphicFrameLocks noGrp="1"/>
          </p:cNvGraphicFramePr>
          <p:nvPr/>
        </p:nvGraphicFramePr>
        <p:xfrm>
          <a:off x="539552" y="4170784"/>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Microcanonique:</a:t>
                      </a:r>
                      <a:r>
                        <a:rPr lang="fr-FR" sz="1800" baseline="0" dirty="0" smtClean="0"/>
                        <a:t> contrainte sur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6" name="Tableau 15"/>
          <p:cNvGraphicFramePr>
            <a:graphicFrameLocks noGrp="1"/>
          </p:cNvGraphicFramePr>
          <p:nvPr/>
        </p:nvGraphicFramePr>
        <p:xfrm>
          <a:off x="539552"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Canonique: on fixe la</a:t>
                      </a:r>
                      <a:r>
                        <a:rPr lang="fr-FR" sz="1800" baseline="0" dirty="0" smtClean="0"/>
                        <a:t> valeur moyenne de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7" name="Tableau 16"/>
          <p:cNvGraphicFramePr>
            <a:graphicFrameLocks noGrp="1"/>
          </p:cNvGraphicFramePr>
          <p:nvPr/>
        </p:nvGraphicFramePr>
        <p:xfrm>
          <a:off x="539552"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Équivalence</a:t>
                      </a:r>
                      <a:r>
                        <a:rPr lang="fr-FR" sz="1800" baseline="0" dirty="0" smtClean="0"/>
                        <a:t> d</a:t>
                      </a:r>
                      <a:r>
                        <a:rPr lang="fr-FR" sz="1800" dirty="0" smtClean="0"/>
                        <a:t>es ensembles canonique</a:t>
                      </a:r>
                      <a:r>
                        <a:rPr lang="fr-FR" sz="1800" baseline="0" dirty="0" smtClean="0"/>
                        <a:t> et microcanonique dans la limite thermodynamique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4" name="Tableau 13"/>
          <p:cNvGraphicFramePr>
            <a:graphicFrameLocks noGrp="1"/>
          </p:cNvGraphicFramePr>
          <p:nvPr/>
        </p:nvGraphicFramePr>
        <p:xfrm>
          <a:off x="4355976" y="4172892"/>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conditionné:</a:t>
                      </a:r>
                      <a:r>
                        <a:rPr lang="fr-FR" sz="1800" baseline="0" dirty="0" smtClean="0"/>
                        <a:t> contrainte sur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8" name="Tableau 17"/>
          <p:cNvGraphicFramePr>
            <a:graphicFrameLocks noGrp="1"/>
          </p:cNvGraphicFramePr>
          <p:nvPr/>
        </p:nvGraphicFramePr>
        <p:xfrm>
          <a:off x="4351214"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effectif</a:t>
                      </a:r>
                      <a:r>
                        <a:rPr lang="fr-FR" sz="1800" baseline="0" dirty="0" smtClean="0"/>
                        <a:t> : on fixe la valeur typique de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9" name="Tableau 18"/>
          <p:cNvGraphicFramePr>
            <a:graphicFrameLocks noGrp="1"/>
          </p:cNvGraphicFramePr>
          <p:nvPr/>
        </p:nvGraphicFramePr>
        <p:xfrm>
          <a:off x="4351214"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Equivalence</a:t>
                      </a:r>
                      <a:r>
                        <a:rPr lang="fr-FR" sz="1800" baseline="0" dirty="0" smtClean="0"/>
                        <a:t> des pr</a:t>
                      </a:r>
                      <a:r>
                        <a:rPr lang="fr-FR" sz="1800" dirty="0" smtClean="0"/>
                        <a:t>ocessus conditionné</a:t>
                      </a:r>
                      <a:r>
                        <a:rPr lang="fr-FR" sz="1800" baseline="0" dirty="0" smtClean="0"/>
                        <a:t> et</a:t>
                      </a:r>
                      <a:r>
                        <a:rPr lang="fr-FR" sz="1800" dirty="0" smtClean="0"/>
                        <a:t> effectif</a:t>
                      </a:r>
                      <a:r>
                        <a:rPr lang="fr-FR" sz="1800" baseline="0" dirty="0" smtClean="0"/>
                        <a:t> dans la limite de temps long</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dirty="0"/>
          </a:p>
        </p:txBody>
      </p:sp>
      <p:sp>
        <p:nvSpPr>
          <p:cNvPr id="7" name="ZoneTexte 6"/>
          <p:cNvSpPr txBox="1"/>
          <p:nvPr/>
        </p:nvSpPr>
        <p:spPr>
          <a:xfrm>
            <a:off x="539552" y="1594529"/>
            <a:ext cx="7488832" cy="5632311"/>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331640" y="2636912"/>
            <a:ext cx="6336704" cy="1656184"/>
          </a:xfrm>
        </p:spPr>
        <p:txBody>
          <a:bodyPr>
            <a:normAutofit lnSpcReduction="10000"/>
          </a:bodyPr>
          <a:lstStyle/>
          <a:p>
            <a:pPr marL="400050" indent="-400050"/>
            <a:r>
              <a:rPr lang="fr-FR" sz="3200" dirty="0" smtClean="0"/>
              <a:t>II. </a:t>
            </a:r>
          </a:p>
          <a:p>
            <a:pPr marL="400050" indent="-400050"/>
            <a:r>
              <a:rPr lang="fr-FR" sz="3200" dirty="0" smtClean="0"/>
              <a:t>2.   Mise en perspective didactique de mes travaux de recherche</a:t>
            </a:r>
            <a:endParaRPr lang="fr-BE" sz="3200" dirty="0" smtClean="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20</a:t>
            </a:fld>
            <a:endParaRPr lang="fr-BE"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251520" y="1600200"/>
            <a:ext cx="8424936" cy="4873752"/>
          </a:xfrm>
        </p:spPr>
        <p:txBody>
          <a:bodyPr>
            <a:normAutofit/>
          </a:bodyPr>
          <a:lstStyle/>
          <a:p>
            <a:pPr marL="355600" indent="-355600">
              <a:lnSpc>
                <a:spcPct val="150000"/>
              </a:lnSpc>
              <a:buClr>
                <a:srgbClr val="226664"/>
              </a:buClr>
              <a:buSzPct val="100000"/>
              <a:buFont typeface="Arial" pitchFamily="34" charset="0"/>
              <a:buChar char="•"/>
            </a:pPr>
            <a:r>
              <a:rPr lang="fr-FR" sz="2000" dirty="0" smtClean="0"/>
              <a:t>Exemple d’activité : </a:t>
            </a:r>
            <a:r>
              <a:rPr lang="fr-FR" sz="1600" dirty="0" smtClean="0">
                <a:solidFill>
                  <a:srgbClr val="000000"/>
                </a:solidFill>
              </a:rPr>
              <a:t>la réaction chimique: du microscopique au macroscopique</a:t>
            </a:r>
            <a:endParaRPr lang="fr-FR" sz="2000" dirty="0" smtClean="0">
              <a:solidFill>
                <a:srgbClr val="000000"/>
              </a:solidFill>
            </a:endParaRPr>
          </a:p>
          <a:p>
            <a:pPr marL="627063" lvl="1" indent="-355600">
              <a:buClr>
                <a:srgbClr val="C00000"/>
              </a:buClr>
            </a:pPr>
            <a:r>
              <a:rPr lang="fr-FR" sz="1700" b="1" dirty="0" smtClean="0">
                <a:solidFill>
                  <a:srgbClr val="C00000"/>
                </a:solidFill>
              </a:rPr>
              <a:t>Niveau : </a:t>
            </a:r>
            <a:r>
              <a:rPr lang="fr-FR" sz="1700" dirty="0" err="1" smtClean="0">
                <a:solidFill>
                  <a:srgbClr val="000000"/>
                </a:solidFill>
              </a:rPr>
              <a:t>Tle</a:t>
            </a:r>
            <a:r>
              <a:rPr lang="fr-FR" sz="1700" dirty="0" smtClean="0">
                <a:solidFill>
                  <a:srgbClr val="000000"/>
                </a:solidFill>
              </a:rPr>
              <a:t> générale – Spécialité de physique-chimie</a:t>
            </a:r>
          </a:p>
          <a:p>
            <a:pPr marL="627063" lvl="1" indent="-355600">
              <a:buClr>
                <a:srgbClr val="C00000"/>
              </a:buClr>
            </a:pPr>
            <a:r>
              <a:rPr lang="fr-FR" sz="1700" b="1" dirty="0" smtClean="0">
                <a:solidFill>
                  <a:srgbClr val="C00000"/>
                </a:solidFill>
              </a:rPr>
              <a:t>Chapitre :</a:t>
            </a:r>
            <a:r>
              <a:rPr lang="fr-FR" sz="1700" dirty="0" smtClean="0">
                <a:solidFill>
                  <a:srgbClr val="000000"/>
                </a:solidFill>
              </a:rPr>
              <a:t> Modéliser l’évolution temporelle d’un système, siège d’une transformation chimique</a:t>
            </a:r>
          </a:p>
          <a:p>
            <a:pPr marL="627063" lvl="1" indent="-355600">
              <a:buClr>
                <a:srgbClr val="C00000"/>
              </a:buClr>
            </a:pPr>
            <a:r>
              <a:rPr lang="fr-FR" sz="1700" b="1" dirty="0" smtClean="0">
                <a:solidFill>
                  <a:srgbClr val="C00000"/>
                </a:solidFill>
              </a:rPr>
              <a:t>Format : </a:t>
            </a:r>
            <a:r>
              <a:rPr lang="fr-FR" sz="1700" dirty="0" smtClean="0">
                <a:solidFill>
                  <a:srgbClr val="000000"/>
                </a:solidFill>
              </a:rPr>
              <a:t>séance interactive en groupe en fin de chapitre</a:t>
            </a:r>
          </a:p>
        </p:txBody>
      </p:sp>
      <p:sp>
        <p:nvSpPr>
          <p:cNvPr id="4" name="Espace réservé du numéro de diapositive 3"/>
          <p:cNvSpPr>
            <a:spLocks noGrp="1"/>
          </p:cNvSpPr>
          <p:nvPr>
            <p:ph type="sldNum" sz="quarter" idx="15"/>
          </p:nvPr>
        </p:nvSpPr>
        <p:spPr>
          <a:xfrm>
            <a:off x="8138864" y="5733256"/>
            <a:ext cx="609600" cy="521208"/>
          </a:xfrm>
        </p:spPr>
        <p:txBody>
          <a:bodyPr/>
          <a:lstStyle/>
          <a:p>
            <a:fld id="{CF4668DC-857F-487D-BFFA-8C0CA5037977}" type="slidenum">
              <a:rPr lang="fr-BE" smtClean="0"/>
              <a:pPr/>
              <a:t>21</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grpSp>
        <p:nvGrpSpPr>
          <p:cNvPr id="29" name="Groupe 28"/>
          <p:cNvGrpSpPr/>
          <p:nvPr/>
        </p:nvGrpSpPr>
        <p:grpSpPr>
          <a:xfrm>
            <a:off x="611560" y="3579113"/>
            <a:ext cx="3384376" cy="2135439"/>
            <a:chOff x="611559" y="3289848"/>
            <a:chExt cx="3192807" cy="2101776"/>
          </a:xfrm>
        </p:grpSpPr>
        <p:sp>
          <p:nvSpPr>
            <p:cNvPr id="7" name="ZoneTexte 6"/>
            <p:cNvSpPr txBox="1"/>
            <p:nvPr/>
          </p:nvSpPr>
          <p:spPr>
            <a:xfrm>
              <a:off x="1426744" y="3289848"/>
              <a:ext cx="1629014" cy="348363"/>
            </a:xfrm>
            <a:prstGeom prst="rect">
              <a:avLst/>
            </a:prstGeom>
            <a:noFill/>
          </p:spPr>
          <p:txBody>
            <a:bodyPr wrap="none" rtlCol="0">
              <a:spAutoFit/>
            </a:bodyPr>
            <a:lstStyle/>
            <a:p>
              <a:r>
                <a:rPr lang="fr-FR" sz="1700" b="1" dirty="0" smtClean="0">
                  <a:solidFill>
                    <a:srgbClr val="000000"/>
                  </a:solidFill>
                </a:rPr>
                <a:t>Cours précédent</a:t>
              </a:r>
              <a:endParaRPr lang="fr-FR" sz="1700" b="1" dirty="0">
                <a:solidFill>
                  <a:srgbClr val="000000"/>
                </a:solidFill>
              </a:endParaRPr>
            </a:p>
          </p:txBody>
        </p:sp>
        <p:sp>
          <p:nvSpPr>
            <p:cNvPr id="8" name="Rectangle 7"/>
            <p:cNvSpPr/>
            <p:nvPr/>
          </p:nvSpPr>
          <p:spPr>
            <a:xfrm>
              <a:off x="611559" y="3697486"/>
              <a:ext cx="3192807" cy="1694138"/>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sz="1700" b="1" dirty="0" smtClean="0">
                  <a:solidFill>
                    <a:srgbClr val="000000"/>
                  </a:solidFill>
                </a:rPr>
                <a:t>Modélisation macroscopique</a:t>
              </a:r>
            </a:p>
            <a:p>
              <a:pPr algn="just">
                <a:buFontTx/>
                <a:buChar char="-"/>
              </a:pPr>
              <a:r>
                <a:rPr lang="fr-FR" sz="1700" dirty="0" smtClean="0">
                  <a:solidFill>
                    <a:srgbClr val="000000"/>
                  </a:solidFill>
                </a:rPr>
                <a:t>Vitesse de disparition d’un réactif</a:t>
              </a:r>
            </a:p>
            <a:p>
              <a:pPr algn="just">
                <a:buFontTx/>
                <a:buChar char="-"/>
              </a:pPr>
              <a:r>
                <a:rPr lang="fr-FR" sz="1700" dirty="0" smtClean="0">
                  <a:solidFill>
                    <a:srgbClr val="000000"/>
                  </a:solidFill>
                </a:rPr>
                <a:t> Facteurs cinétiques</a:t>
              </a:r>
            </a:p>
            <a:p>
              <a:pPr algn="just">
                <a:buFontTx/>
                <a:buChar char="-"/>
              </a:pPr>
              <a:r>
                <a:rPr lang="fr-FR" sz="1700" dirty="0" smtClean="0">
                  <a:solidFill>
                    <a:srgbClr val="000000"/>
                  </a:solidFill>
                </a:rPr>
                <a:t> Loi d’ordre 1</a:t>
              </a:r>
            </a:p>
            <a:p>
              <a:pPr algn="just">
                <a:buFontTx/>
                <a:buChar char="-"/>
              </a:pPr>
              <a:r>
                <a:rPr lang="fr-FR" sz="1700" dirty="0" smtClean="0">
                  <a:solidFill>
                    <a:srgbClr val="000000"/>
                  </a:solidFill>
                </a:rPr>
                <a:t> Equation d’évolution de la concentration</a:t>
              </a:r>
              <a:endParaRPr lang="fr-FR" sz="1700" dirty="0">
                <a:solidFill>
                  <a:srgbClr val="000000"/>
                </a:solidFill>
              </a:endParaRPr>
            </a:p>
          </p:txBody>
        </p:sp>
      </p:grpSp>
      <p:grpSp>
        <p:nvGrpSpPr>
          <p:cNvPr id="30" name="Groupe 29"/>
          <p:cNvGrpSpPr/>
          <p:nvPr/>
        </p:nvGrpSpPr>
        <p:grpSpPr>
          <a:xfrm>
            <a:off x="5158859" y="3723129"/>
            <a:ext cx="3312368" cy="1886781"/>
            <a:chOff x="5302875" y="3363463"/>
            <a:chExt cx="3312368" cy="1931784"/>
          </a:xfrm>
        </p:grpSpPr>
        <p:sp>
          <p:nvSpPr>
            <p:cNvPr id="9" name="ZoneTexte 8"/>
            <p:cNvSpPr txBox="1"/>
            <p:nvPr/>
          </p:nvSpPr>
          <p:spPr>
            <a:xfrm>
              <a:off x="6233336" y="3363463"/>
              <a:ext cx="1364476" cy="362385"/>
            </a:xfrm>
            <a:prstGeom prst="rect">
              <a:avLst/>
            </a:prstGeom>
            <a:noFill/>
          </p:spPr>
          <p:txBody>
            <a:bodyPr wrap="none" rtlCol="0">
              <a:spAutoFit/>
            </a:bodyPr>
            <a:lstStyle/>
            <a:p>
              <a:r>
                <a:rPr lang="fr-FR" sz="1700" b="1" dirty="0" smtClean="0">
                  <a:solidFill>
                    <a:srgbClr val="000000"/>
                  </a:solidFill>
                </a:rPr>
                <a:t>Cours actuel</a:t>
              </a:r>
              <a:endParaRPr lang="fr-FR" sz="1700" b="1" dirty="0">
                <a:solidFill>
                  <a:srgbClr val="000000"/>
                </a:solidFill>
              </a:endParaRPr>
            </a:p>
          </p:txBody>
        </p:sp>
        <p:sp>
          <p:nvSpPr>
            <p:cNvPr id="10" name="Rectangle 9"/>
            <p:cNvSpPr/>
            <p:nvPr/>
          </p:nvSpPr>
          <p:spPr>
            <a:xfrm>
              <a:off x="5302875" y="3745996"/>
              <a:ext cx="3312368" cy="1549251"/>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sz="1700" b="1" dirty="0" smtClean="0">
                  <a:solidFill>
                    <a:srgbClr val="000000"/>
                  </a:solidFill>
                </a:rPr>
                <a:t>Modélisation microscopique</a:t>
              </a:r>
            </a:p>
            <a:p>
              <a:pPr algn="just">
                <a:buFontTx/>
                <a:buChar char="-"/>
              </a:pPr>
              <a:r>
                <a:rPr lang="fr-FR" sz="1700" dirty="0" smtClean="0">
                  <a:solidFill>
                    <a:srgbClr val="000000"/>
                  </a:solidFill>
                </a:rPr>
                <a:t> Acte élémentaire</a:t>
              </a:r>
            </a:p>
            <a:p>
              <a:pPr algn="just">
                <a:buFontTx/>
                <a:buChar char="-"/>
              </a:pPr>
              <a:r>
                <a:rPr lang="fr-FR" sz="1700" dirty="0" smtClean="0">
                  <a:solidFill>
                    <a:srgbClr val="000000"/>
                  </a:solidFill>
                </a:rPr>
                <a:t> Notion de choc efficace et son caractère aléatoire</a:t>
              </a:r>
            </a:p>
            <a:p>
              <a:pPr algn="just">
                <a:buFontTx/>
                <a:buChar char="-"/>
              </a:pPr>
              <a:r>
                <a:rPr lang="fr-FR" sz="1700" dirty="0" smtClean="0">
                  <a:solidFill>
                    <a:srgbClr val="000000"/>
                  </a:solidFill>
                </a:rPr>
                <a:t> Facteurs cinétiques</a:t>
              </a:r>
            </a:p>
          </p:txBody>
        </p:sp>
      </p:grpSp>
      <p:cxnSp>
        <p:nvCxnSpPr>
          <p:cNvPr id="12" name="Connecteur droit avec flèche 11"/>
          <p:cNvCxnSpPr>
            <a:stCxn id="8" idx="3"/>
            <a:endCxn id="10" idx="1"/>
          </p:cNvCxnSpPr>
          <p:nvPr/>
        </p:nvCxnSpPr>
        <p:spPr>
          <a:xfrm flipV="1">
            <a:off x="3995936" y="4853330"/>
            <a:ext cx="1162923" cy="586"/>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395536" y="1628800"/>
            <a:ext cx="4488921" cy="400110"/>
          </a:xfrm>
          <a:prstGeom prst="rect">
            <a:avLst/>
          </a:prstGeom>
          <a:noFill/>
        </p:spPr>
        <p:txBody>
          <a:bodyPr wrap="none" rtlCol="0">
            <a:spAutoFit/>
          </a:bodyPr>
          <a:lstStyle/>
          <a:p>
            <a:r>
              <a:rPr lang="fr-FR" sz="2000" b="1" u="sng" dirty="0" smtClean="0">
                <a:solidFill>
                  <a:srgbClr val="226664"/>
                </a:solidFill>
              </a:rPr>
              <a:t>Activité 1 :</a:t>
            </a:r>
            <a:r>
              <a:rPr lang="fr-FR" sz="2000" b="1" dirty="0" smtClean="0">
                <a:solidFill>
                  <a:srgbClr val="226664"/>
                </a:solidFill>
              </a:rPr>
              <a:t>     Modélisation probabiliste</a:t>
            </a:r>
            <a:endParaRPr lang="fr-FR" sz="2000" b="1" dirty="0">
              <a:solidFill>
                <a:srgbClr val="226664"/>
              </a:solidFill>
            </a:endParaRPr>
          </a:p>
        </p:txBody>
      </p:sp>
      <p:sp>
        <p:nvSpPr>
          <p:cNvPr id="8" name="ZoneTexte 7"/>
          <p:cNvSpPr txBox="1"/>
          <p:nvPr/>
        </p:nvSpPr>
        <p:spPr>
          <a:xfrm>
            <a:off x="611560" y="2217638"/>
            <a:ext cx="7848872" cy="923330"/>
          </a:xfrm>
          <a:prstGeom prst="rect">
            <a:avLst/>
          </a:prstGeom>
          <a:noFill/>
        </p:spPr>
        <p:txBody>
          <a:bodyPr wrap="square" rtlCol="0">
            <a:spAutoFit/>
          </a:bodyPr>
          <a:lstStyle/>
          <a:p>
            <a:pPr marL="342900" indent="-342900">
              <a:buFont typeface="Arial" pitchFamily="34" charset="0"/>
              <a:buChar char="•"/>
            </a:pPr>
            <a:r>
              <a:rPr lang="fr-FR" b="1" dirty="0" smtClean="0">
                <a:solidFill>
                  <a:srgbClr val="000000"/>
                </a:solidFill>
              </a:rPr>
              <a:t>Format : </a:t>
            </a:r>
            <a:r>
              <a:rPr lang="fr-FR" dirty="0" smtClean="0">
                <a:solidFill>
                  <a:srgbClr val="000000"/>
                </a:solidFill>
              </a:rPr>
              <a:t>Discussion en classe entière</a:t>
            </a:r>
            <a:endParaRPr lang="fr-FR" b="1" dirty="0" smtClean="0">
              <a:solidFill>
                <a:srgbClr val="000000"/>
              </a:solidFill>
            </a:endParaRPr>
          </a:p>
          <a:p>
            <a:pPr marL="342900" indent="-342900"/>
            <a:endParaRPr lang="fr-FR" b="1" dirty="0" smtClean="0">
              <a:solidFill>
                <a:srgbClr val="000000"/>
              </a:solidFill>
            </a:endParaRPr>
          </a:p>
          <a:p>
            <a:pPr marL="342900" indent="-342900"/>
            <a:r>
              <a:rPr lang="fr-FR" b="1" dirty="0" smtClean="0">
                <a:solidFill>
                  <a:srgbClr val="000000"/>
                </a:solidFill>
              </a:rPr>
              <a:t>Document introductif :</a:t>
            </a:r>
          </a:p>
        </p:txBody>
      </p:sp>
      <p:sp>
        <p:nvSpPr>
          <p:cNvPr id="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22</a:t>
            </a:fld>
            <a:endParaRPr lang="fr-BE" dirty="0"/>
          </a:p>
        </p:txBody>
      </p:sp>
      <p:sp>
        <p:nvSpPr>
          <p:cNvPr id="11" name="ZoneTexte 10"/>
          <p:cNvSpPr txBox="1"/>
          <p:nvPr/>
        </p:nvSpPr>
        <p:spPr>
          <a:xfrm>
            <a:off x="611560" y="4881934"/>
            <a:ext cx="7820411" cy="923330"/>
          </a:xfrm>
          <a:prstGeom prst="rect">
            <a:avLst/>
          </a:prstGeom>
          <a:noFill/>
        </p:spPr>
        <p:txBody>
          <a:bodyPr wrap="none" rtlCol="0">
            <a:spAutoFit/>
          </a:bodyPr>
          <a:lstStyle/>
          <a:p>
            <a:pPr>
              <a:buFont typeface="Arial" pitchFamily="34" charset="0"/>
              <a:buChar char="•"/>
            </a:pPr>
            <a:r>
              <a:rPr lang="fr-FR" b="1" dirty="0" smtClean="0">
                <a:solidFill>
                  <a:srgbClr val="000000"/>
                </a:solidFill>
              </a:rPr>
              <a:t> Notions introduites : </a:t>
            </a:r>
            <a:r>
              <a:rPr lang="fr-FR" dirty="0" smtClean="0">
                <a:solidFill>
                  <a:srgbClr val="000000"/>
                </a:solidFill>
              </a:rPr>
              <a:t>état, transition, probabilité d’occupation, taux de transition.</a:t>
            </a:r>
          </a:p>
          <a:p>
            <a:endParaRPr lang="fr-FR" dirty="0" smtClean="0">
              <a:solidFill>
                <a:srgbClr val="000000"/>
              </a:solidFill>
            </a:endParaRPr>
          </a:p>
          <a:p>
            <a:r>
              <a:rPr lang="fr-FR" dirty="0" smtClean="0">
                <a:solidFill>
                  <a:srgbClr val="000000"/>
                </a:solidFill>
              </a:rPr>
              <a:t>Évolution de la probabilité : </a:t>
            </a:r>
            <a:endParaRPr lang="fr-FR" dirty="0">
              <a:solidFill>
                <a:srgbClr val="000000"/>
              </a:solidFill>
            </a:endParaRPr>
          </a:p>
        </p:txBody>
      </p:sp>
      <p:pic>
        <p:nvPicPr>
          <p:cNvPr id="1027" name="Picture 3"/>
          <p:cNvPicPr>
            <a:picLocks noChangeAspect="1" noChangeArrowheads="1"/>
          </p:cNvPicPr>
          <p:nvPr/>
        </p:nvPicPr>
        <p:blipFill>
          <a:blip r:embed="rId2" cstate="print"/>
          <a:srcRect/>
          <a:stretch>
            <a:fillRect/>
          </a:stretch>
        </p:blipFill>
        <p:spPr bwMode="auto">
          <a:xfrm>
            <a:off x="3635896" y="5631904"/>
            <a:ext cx="3990975" cy="533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cstate="print"/>
          <a:srcRect/>
          <a:stretch>
            <a:fillRect/>
          </a:stretch>
        </p:blipFill>
        <p:spPr bwMode="auto">
          <a:xfrm>
            <a:off x="2411760" y="3212976"/>
            <a:ext cx="3960440" cy="144511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395536" y="1628800"/>
            <a:ext cx="5655972" cy="400110"/>
          </a:xfrm>
          <a:prstGeom prst="rect">
            <a:avLst/>
          </a:prstGeom>
          <a:noFill/>
        </p:spPr>
        <p:txBody>
          <a:bodyPr wrap="none" rtlCol="0">
            <a:spAutoFit/>
          </a:bodyPr>
          <a:lstStyle/>
          <a:p>
            <a:r>
              <a:rPr lang="fr-FR" sz="2000" b="1" u="sng" dirty="0" smtClean="0">
                <a:solidFill>
                  <a:srgbClr val="226664"/>
                </a:solidFill>
              </a:rPr>
              <a:t>Activité 2 :</a:t>
            </a:r>
            <a:r>
              <a:rPr lang="fr-FR" sz="2000" b="1" dirty="0" smtClean="0">
                <a:solidFill>
                  <a:srgbClr val="226664"/>
                </a:solidFill>
              </a:rPr>
              <a:t>     Application à une réaction chimique</a:t>
            </a:r>
            <a:endParaRPr lang="fr-FR" sz="2000" b="1" dirty="0">
              <a:solidFill>
                <a:srgbClr val="226664"/>
              </a:solidFill>
            </a:endParaRPr>
          </a:p>
        </p:txBody>
      </p:sp>
      <p:pic>
        <p:nvPicPr>
          <p:cNvPr id="2050" name="Picture 2"/>
          <p:cNvPicPr>
            <a:picLocks noChangeAspect="1" noChangeArrowheads="1"/>
          </p:cNvPicPr>
          <p:nvPr/>
        </p:nvPicPr>
        <p:blipFill>
          <a:blip r:embed="rId2" cstate="print"/>
          <a:srcRect/>
          <a:stretch>
            <a:fillRect/>
          </a:stretch>
        </p:blipFill>
        <p:spPr bwMode="auto">
          <a:xfrm>
            <a:off x="3635896" y="2780928"/>
            <a:ext cx="1512168" cy="208823"/>
          </a:xfrm>
          <a:prstGeom prst="rect">
            <a:avLst/>
          </a:prstGeom>
          <a:noFill/>
          <a:ln w="9525">
            <a:noFill/>
            <a:miter lim="800000"/>
            <a:headEnd/>
            <a:tailEnd/>
          </a:ln>
          <a:effectLst/>
        </p:spPr>
      </p:pic>
      <p:sp>
        <p:nvSpPr>
          <p:cNvPr id="17" name="ZoneTexte 16"/>
          <p:cNvSpPr txBox="1"/>
          <p:nvPr/>
        </p:nvSpPr>
        <p:spPr>
          <a:xfrm>
            <a:off x="539552" y="3225750"/>
            <a:ext cx="7848872" cy="646331"/>
          </a:xfrm>
          <a:prstGeom prst="rect">
            <a:avLst/>
          </a:prstGeom>
          <a:noFill/>
        </p:spPr>
        <p:txBody>
          <a:bodyPr wrap="square" rtlCol="0">
            <a:spAutoFit/>
          </a:bodyPr>
          <a:lstStyle/>
          <a:p>
            <a:pPr>
              <a:buFont typeface="Arial" pitchFamily="34" charset="0"/>
              <a:buChar char="•"/>
            </a:pPr>
            <a:r>
              <a:rPr lang="fr-FR" b="1" dirty="0" smtClean="0">
                <a:solidFill>
                  <a:srgbClr val="000000"/>
                </a:solidFill>
              </a:rPr>
              <a:t> Hypothèses : </a:t>
            </a:r>
            <a:r>
              <a:rPr lang="fr-FR" dirty="0" smtClean="0">
                <a:solidFill>
                  <a:srgbClr val="000000"/>
                </a:solidFill>
              </a:rPr>
              <a:t>B en excès. Réaction d’ordre 1.</a:t>
            </a:r>
            <a:endParaRPr lang="fr-FR" b="1" dirty="0" smtClean="0">
              <a:solidFill>
                <a:srgbClr val="000000"/>
              </a:solidFill>
            </a:endParaRPr>
          </a:p>
          <a:p>
            <a:pPr>
              <a:buFont typeface="Arial" pitchFamily="34" charset="0"/>
              <a:buChar char="•"/>
            </a:pPr>
            <a:r>
              <a:rPr lang="fr-FR" b="1" dirty="0" smtClean="0">
                <a:solidFill>
                  <a:srgbClr val="000000"/>
                </a:solidFill>
              </a:rPr>
              <a:t> Questions de cours :   </a:t>
            </a:r>
            <a:r>
              <a:rPr lang="fr-FR" dirty="0" smtClean="0">
                <a:solidFill>
                  <a:srgbClr val="000000"/>
                </a:solidFill>
              </a:rPr>
              <a:t>Rappeler l’équation d’évolution de la concentration de A. </a:t>
            </a:r>
          </a:p>
        </p:txBody>
      </p:sp>
      <p:sp>
        <p:nvSpPr>
          <p:cNvPr id="18" name="Rectangle à coins arrondis 17"/>
          <p:cNvSpPr/>
          <p:nvPr/>
        </p:nvSpPr>
        <p:spPr>
          <a:xfrm>
            <a:off x="2339752" y="4581128"/>
            <a:ext cx="1954503" cy="6443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Etats</a:t>
            </a:r>
          </a:p>
          <a:p>
            <a:pPr algn="ctr"/>
            <a:r>
              <a:rPr lang="fr-FR" sz="1600" dirty="0" smtClean="0">
                <a:solidFill>
                  <a:srgbClr val="000000"/>
                </a:solidFill>
              </a:rPr>
              <a:t>Libre (1) ou Liée (2)</a:t>
            </a:r>
          </a:p>
        </p:txBody>
      </p:sp>
      <p:sp>
        <p:nvSpPr>
          <p:cNvPr id="20" name="Rectangle à coins arrondis 19"/>
          <p:cNvSpPr/>
          <p:nvPr/>
        </p:nvSpPr>
        <p:spPr>
          <a:xfrm>
            <a:off x="395536" y="4581128"/>
            <a:ext cx="1628752" cy="6443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Système</a:t>
            </a:r>
          </a:p>
          <a:p>
            <a:pPr algn="ctr"/>
            <a:r>
              <a:rPr lang="fr-FR" sz="1600" dirty="0" smtClean="0">
                <a:solidFill>
                  <a:srgbClr val="000000"/>
                </a:solidFill>
              </a:rPr>
              <a:t>Molécule A</a:t>
            </a:r>
          </a:p>
        </p:txBody>
      </p:sp>
      <p:sp>
        <p:nvSpPr>
          <p:cNvPr id="21" name="Rectangle à coins arrondis 20"/>
          <p:cNvSpPr/>
          <p:nvPr/>
        </p:nvSpPr>
        <p:spPr>
          <a:xfrm>
            <a:off x="4716016" y="4581128"/>
            <a:ext cx="1237852" cy="64435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Transition</a:t>
            </a:r>
          </a:p>
          <a:p>
            <a:pPr algn="ctr"/>
            <a:r>
              <a:rPr lang="fr-FR" sz="1600" dirty="0" smtClean="0">
                <a:solidFill>
                  <a:srgbClr val="000000"/>
                </a:solidFill>
              </a:rPr>
              <a:t>1 vers 2</a:t>
            </a:r>
          </a:p>
        </p:txBody>
      </p:sp>
      <p:sp>
        <p:nvSpPr>
          <p:cNvPr id="23"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23</a:t>
            </a:fld>
            <a:endParaRPr lang="fr-BE" dirty="0"/>
          </a:p>
        </p:txBody>
      </p:sp>
      <p:sp>
        <p:nvSpPr>
          <p:cNvPr id="24" name="Rectangle 23"/>
          <p:cNvSpPr/>
          <p:nvPr/>
        </p:nvSpPr>
        <p:spPr>
          <a:xfrm>
            <a:off x="441934" y="5517232"/>
            <a:ext cx="2545890" cy="338554"/>
          </a:xfrm>
          <a:prstGeom prst="rect">
            <a:avLst/>
          </a:prstGeom>
        </p:spPr>
        <p:txBody>
          <a:bodyPr wrap="none">
            <a:spAutoFit/>
          </a:bodyPr>
          <a:lstStyle/>
          <a:p>
            <a:r>
              <a:rPr lang="fr-FR" sz="1600" dirty="0" smtClean="0">
                <a:solidFill>
                  <a:srgbClr val="000000"/>
                </a:solidFill>
              </a:rPr>
              <a:t>Évolution de la probabilité : </a:t>
            </a:r>
            <a:endParaRPr lang="fr-FR" sz="1600" dirty="0">
              <a:solidFill>
                <a:srgbClr val="000000"/>
              </a:solidFill>
            </a:endParaRPr>
          </a:p>
        </p:txBody>
      </p:sp>
      <p:sp>
        <p:nvSpPr>
          <p:cNvPr id="22" name="Rectangle à coins arrondis 21"/>
          <p:cNvSpPr/>
          <p:nvPr/>
        </p:nvSpPr>
        <p:spPr>
          <a:xfrm>
            <a:off x="6300192" y="4365104"/>
            <a:ext cx="2019653" cy="1008112"/>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fr-FR" sz="1600" b="1" dirty="0" smtClean="0">
                <a:solidFill>
                  <a:srgbClr val="000000"/>
                </a:solidFill>
              </a:rPr>
              <a:t>Taux de transition</a:t>
            </a:r>
          </a:p>
        </p:txBody>
      </p:sp>
      <p:pic>
        <p:nvPicPr>
          <p:cNvPr id="2053" name="Picture 5"/>
          <p:cNvPicPr>
            <a:picLocks noChangeAspect="1" noChangeArrowheads="1"/>
          </p:cNvPicPr>
          <p:nvPr/>
        </p:nvPicPr>
        <p:blipFill>
          <a:blip r:embed="rId3" cstate="print"/>
          <a:srcRect/>
          <a:stretch>
            <a:fillRect/>
          </a:stretch>
        </p:blipFill>
        <p:spPr bwMode="auto">
          <a:xfrm>
            <a:off x="6660232" y="4725144"/>
            <a:ext cx="1368152" cy="560609"/>
          </a:xfrm>
          <a:prstGeom prst="rect">
            <a:avLst/>
          </a:prstGeom>
          <a:noFill/>
          <a:ln w="9525">
            <a:noFill/>
            <a:miter lim="800000"/>
            <a:headEnd/>
            <a:tailEnd/>
          </a:ln>
          <a:effectLst/>
        </p:spPr>
      </p:pic>
      <p:pic>
        <p:nvPicPr>
          <p:cNvPr id="2055" name="Picture 7"/>
          <p:cNvPicPr>
            <a:picLocks noChangeAspect="1" noChangeArrowheads="1"/>
          </p:cNvPicPr>
          <p:nvPr/>
        </p:nvPicPr>
        <p:blipFill>
          <a:blip r:embed="rId4" cstate="print"/>
          <a:srcRect/>
          <a:stretch>
            <a:fillRect/>
          </a:stretch>
        </p:blipFill>
        <p:spPr bwMode="auto">
          <a:xfrm>
            <a:off x="3491881" y="5567166"/>
            <a:ext cx="3384376" cy="1131166"/>
          </a:xfrm>
          <a:prstGeom prst="rect">
            <a:avLst/>
          </a:prstGeom>
          <a:noFill/>
          <a:ln w="9525">
            <a:noFill/>
            <a:miter lim="800000"/>
            <a:headEnd/>
            <a:tailEnd/>
          </a:ln>
          <a:effectLst/>
        </p:spPr>
      </p:pic>
      <p:sp>
        <p:nvSpPr>
          <p:cNvPr id="15" name="Rectangle 14"/>
          <p:cNvSpPr/>
          <p:nvPr/>
        </p:nvSpPr>
        <p:spPr>
          <a:xfrm>
            <a:off x="539552" y="2204864"/>
            <a:ext cx="6264696" cy="369332"/>
          </a:xfrm>
          <a:prstGeom prst="rect">
            <a:avLst/>
          </a:prstGeom>
        </p:spPr>
        <p:txBody>
          <a:bodyPr wrap="square">
            <a:spAutoFit/>
          </a:bodyPr>
          <a:lstStyle/>
          <a:p>
            <a:pPr>
              <a:buFont typeface="Arial" pitchFamily="34" charset="0"/>
              <a:buChar char="•"/>
            </a:pPr>
            <a:r>
              <a:rPr lang="fr-FR" b="1" dirty="0" smtClean="0">
                <a:solidFill>
                  <a:srgbClr val="000000"/>
                </a:solidFill>
              </a:rPr>
              <a:t> Format:     </a:t>
            </a:r>
            <a:r>
              <a:rPr lang="fr-FR" dirty="0" smtClean="0">
                <a:solidFill>
                  <a:srgbClr val="000000"/>
                </a:solidFill>
              </a:rPr>
              <a:t>Travail en autonomie intra-groupe</a:t>
            </a:r>
            <a:r>
              <a:rPr lang="fr-FR" b="1" dirty="0" smtClean="0">
                <a:solidFill>
                  <a:srgbClr val="000000"/>
                </a:solidFill>
              </a:rPr>
              <a:t>.</a:t>
            </a:r>
          </a:p>
        </p:txBody>
      </p:sp>
      <p:sp>
        <p:nvSpPr>
          <p:cNvPr id="16" name="Rectangle 15"/>
          <p:cNvSpPr/>
          <p:nvPr/>
        </p:nvSpPr>
        <p:spPr>
          <a:xfrm>
            <a:off x="539552" y="3933056"/>
            <a:ext cx="6102424" cy="369332"/>
          </a:xfrm>
          <a:prstGeom prst="rect">
            <a:avLst/>
          </a:prstGeom>
        </p:spPr>
        <p:txBody>
          <a:bodyPr wrap="square">
            <a:spAutoFit/>
          </a:bodyPr>
          <a:lstStyle/>
          <a:p>
            <a:pPr>
              <a:buFont typeface="Arial" pitchFamily="34" charset="0"/>
              <a:buChar char="•"/>
            </a:pPr>
            <a:r>
              <a:rPr lang="fr-FR" b="1" dirty="0" smtClean="0">
                <a:solidFill>
                  <a:srgbClr val="000000"/>
                </a:solidFill>
              </a:rPr>
              <a:t> Objectif :   </a:t>
            </a:r>
            <a:r>
              <a:rPr lang="fr-FR" dirty="0" smtClean="0">
                <a:solidFill>
                  <a:srgbClr val="000000"/>
                </a:solidFill>
              </a:rPr>
              <a:t>Modéliser cet réaction en utilisant des probabilité.</a:t>
            </a:r>
            <a:endParaRPr lang="fr-FR" b="1" dirty="0" smtClean="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1" grpId="0" animBg="1"/>
      <p:bldP spid="24" grpId="0"/>
      <p:bldP spid="22" grpId="0" animBg="1"/>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395536" y="1628800"/>
            <a:ext cx="3797835" cy="400110"/>
          </a:xfrm>
          <a:prstGeom prst="rect">
            <a:avLst/>
          </a:prstGeom>
          <a:noFill/>
        </p:spPr>
        <p:txBody>
          <a:bodyPr wrap="none" rtlCol="0">
            <a:spAutoFit/>
          </a:bodyPr>
          <a:lstStyle/>
          <a:p>
            <a:r>
              <a:rPr lang="fr-FR" sz="2000" b="1" u="sng" dirty="0" smtClean="0">
                <a:solidFill>
                  <a:srgbClr val="226664"/>
                </a:solidFill>
              </a:rPr>
              <a:t>Activité 3 :</a:t>
            </a:r>
            <a:r>
              <a:rPr lang="fr-FR" sz="2000" b="1" dirty="0" smtClean="0">
                <a:solidFill>
                  <a:srgbClr val="226664"/>
                </a:solidFill>
              </a:rPr>
              <a:t>     Lien avec la chimie</a:t>
            </a:r>
            <a:endParaRPr lang="fr-FR" sz="2000" b="1" dirty="0">
              <a:solidFill>
                <a:srgbClr val="226664"/>
              </a:solidFill>
            </a:endParaRPr>
          </a:p>
        </p:txBody>
      </p:sp>
      <p:sp>
        <p:nvSpPr>
          <p:cNvPr id="10" name="Rectangle 9"/>
          <p:cNvSpPr/>
          <p:nvPr/>
        </p:nvSpPr>
        <p:spPr>
          <a:xfrm>
            <a:off x="179512" y="2145630"/>
            <a:ext cx="8496944" cy="923330"/>
          </a:xfrm>
          <a:prstGeom prst="rect">
            <a:avLst/>
          </a:prstGeom>
        </p:spPr>
        <p:txBody>
          <a:bodyPr wrap="square">
            <a:spAutoFit/>
          </a:bodyPr>
          <a:lstStyle/>
          <a:p>
            <a:pPr>
              <a:buFont typeface="Arial" pitchFamily="34" charset="0"/>
              <a:buChar char="•"/>
            </a:pPr>
            <a:r>
              <a:rPr lang="fr-FR" b="1" dirty="0" smtClean="0">
                <a:solidFill>
                  <a:srgbClr val="000000"/>
                </a:solidFill>
              </a:rPr>
              <a:t> Objectif :   </a:t>
            </a:r>
            <a:r>
              <a:rPr lang="fr-FR" dirty="0" smtClean="0">
                <a:solidFill>
                  <a:srgbClr val="000000"/>
                </a:solidFill>
              </a:rPr>
              <a:t>Faire le lien entre les descriptions microscopiques et macroscopiques.</a:t>
            </a:r>
          </a:p>
          <a:p>
            <a:pPr>
              <a:buFont typeface="Arial" pitchFamily="34" charset="0"/>
              <a:buChar char="•"/>
            </a:pPr>
            <a:r>
              <a:rPr lang="fr-FR" b="1" dirty="0" smtClean="0">
                <a:solidFill>
                  <a:srgbClr val="000000"/>
                </a:solidFill>
              </a:rPr>
              <a:t> Format:    </a:t>
            </a:r>
            <a:r>
              <a:rPr lang="fr-FR" dirty="0" smtClean="0">
                <a:solidFill>
                  <a:srgbClr val="000000"/>
                </a:solidFill>
              </a:rPr>
              <a:t>Analyse documentaire. Travail en autonomie. Restitution : discussion/débat </a:t>
            </a:r>
            <a:r>
              <a:rPr lang="fr-FR" dirty="0" err="1" smtClean="0">
                <a:solidFill>
                  <a:srgbClr val="000000"/>
                </a:solidFill>
              </a:rPr>
              <a:t>inter-groupes</a:t>
            </a:r>
            <a:r>
              <a:rPr lang="fr-FR" dirty="0" smtClean="0">
                <a:solidFill>
                  <a:srgbClr val="000000"/>
                </a:solidFill>
              </a:rPr>
              <a:t>.</a:t>
            </a:r>
            <a:endParaRPr lang="fr-FR" b="1" dirty="0" smtClean="0">
              <a:solidFill>
                <a:srgbClr val="000000"/>
              </a:solidFill>
            </a:endParaRPr>
          </a:p>
        </p:txBody>
      </p:sp>
      <p:sp>
        <p:nvSpPr>
          <p:cNvPr id="11" name="Rectangle à coins arrondis 10"/>
          <p:cNvSpPr/>
          <p:nvPr/>
        </p:nvSpPr>
        <p:spPr>
          <a:xfrm>
            <a:off x="251520" y="3284984"/>
            <a:ext cx="3816424" cy="172819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just"/>
            <a:r>
              <a:rPr lang="fr-FR" sz="1600" b="1" dirty="0" smtClean="0">
                <a:solidFill>
                  <a:srgbClr val="000000"/>
                </a:solidFill>
              </a:rPr>
              <a:t>Doc 1 : </a:t>
            </a:r>
            <a:r>
              <a:rPr lang="fr-FR" sz="1600" dirty="0" smtClean="0">
                <a:solidFill>
                  <a:srgbClr val="000000"/>
                </a:solidFill>
              </a:rPr>
              <a:t>Définitions. </a:t>
            </a:r>
          </a:p>
          <a:p>
            <a:pPr algn="just">
              <a:buFontTx/>
              <a:buChar char="-"/>
            </a:pPr>
            <a:r>
              <a:rPr lang="fr-FR" sz="1600" dirty="0" smtClean="0">
                <a:solidFill>
                  <a:srgbClr val="000000"/>
                </a:solidFill>
              </a:rPr>
              <a:t> Nombre moyen de molécules libres</a:t>
            </a:r>
          </a:p>
          <a:p>
            <a:pPr algn="just">
              <a:buFontTx/>
              <a:buChar char="-"/>
            </a:pPr>
            <a:r>
              <a:rPr lang="fr-FR" sz="1600" dirty="0" smtClean="0">
                <a:solidFill>
                  <a:srgbClr val="000000"/>
                </a:solidFill>
              </a:rPr>
              <a:t> Ecart-type : caractérise l’écart à la moyenne (fluctuations)</a:t>
            </a:r>
          </a:p>
          <a:p>
            <a:pPr algn="just">
              <a:buFontTx/>
              <a:buChar char="-"/>
            </a:pPr>
            <a:r>
              <a:rPr lang="fr-FR" sz="1600" dirty="0" smtClean="0">
                <a:solidFill>
                  <a:srgbClr val="000000"/>
                </a:solidFill>
              </a:rPr>
              <a:t>  Explication qualitative de la loi des grands nombres</a:t>
            </a:r>
            <a:endParaRPr lang="fr-FR" sz="1600" dirty="0">
              <a:solidFill>
                <a:srgbClr val="000000"/>
              </a:solidFill>
            </a:endParaRPr>
          </a:p>
        </p:txBody>
      </p:sp>
      <p:sp>
        <p:nvSpPr>
          <p:cNvPr id="19" name="Espace réservé du numéro de diapositive 3"/>
          <p:cNvSpPr>
            <a:spLocks noGrp="1"/>
          </p:cNvSpPr>
          <p:nvPr>
            <p:ph type="sldNum" sz="quarter" idx="15"/>
          </p:nvPr>
        </p:nvSpPr>
        <p:spPr>
          <a:xfrm>
            <a:off x="8138864" y="5733256"/>
            <a:ext cx="609600" cy="521208"/>
          </a:xfrm>
        </p:spPr>
        <p:txBody>
          <a:bodyPr/>
          <a:lstStyle/>
          <a:p>
            <a:fld id="{CF4668DC-857F-487D-BFFA-8C0CA5037977}" type="slidenum">
              <a:rPr lang="fr-BE" smtClean="0"/>
              <a:pPr/>
              <a:t>24</a:t>
            </a:fld>
            <a:endParaRPr lang="fr-BE" dirty="0"/>
          </a:p>
        </p:txBody>
      </p:sp>
      <p:grpSp>
        <p:nvGrpSpPr>
          <p:cNvPr id="21" name="Groupe 20"/>
          <p:cNvGrpSpPr/>
          <p:nvPr/>
        </p:nvGrpSpPr>
        <p:grpSpPr>
          <a:xfrm>
            <a:off x="395536" y="5301208"/>
            <a:ext cx="2664296" cy="864096"/>
            <a:chOff x="395536" y="5229200"/>
            <a:chExt cx="2664296" cy="864096"/>
          </a:xfrm>
        </p:grpSpPr>
        <p:sp>
          <p:nvSpPr>
            <p:cNvPr id="12" name="Rectangle à coins arrondis 11"/>
            <p:cNvSpPr/>
            <p:nvPr/>
          </p:nvSpPr>
          <p:spPr>
            <a:xfrm>
              <a:off x="395536" y="5229200"/>
              <a:ext cx="2664296" cy="864096"/>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just"/>
              <a:r>
                <a:rPr lang="fr-FR" sz="1600" b="1" dirty="0" smtClean="0">
                  <a:solidFill>
                    <a:srgbClr val="000000"/>
                  </a:solidFill>
                </a:rPr>
                <a:t>Doc 2 : </a:t>
              </a:r>
              <a:r>
                <a:rPr lang="fr-FR" sz="1600" dirty="0" smtClean="0">
                  <a:solidFill>
                    <a:srgbClr val="000000"/>
                  </a:solidFill>
                </a:rPr>
                <a:t>Taux de transition</a:t>
              </a:r>
              <a:endParaRPr lang="fr-FR" sz="1600" dirty="0">
                <a:solidFill>
                  <a:srgbClr val="000000"/>
                </a:solidFill>
              </a:endParaRPr>
            </a:p>
          </p:txBody>
        </p:sp>
        <p:pic>
          <p:nvPicPr>
            <p:cNvPr id="4098" name="Picture 2"/>
            <p:cNvPicPr>
              <a:picLocks noChangeAspect="1" noChangeArrowheads="1"/>
            </p:cNvPicPr>
            <p:nvPr/>
          </p:nvPicPr>
          <p:blipFill>
            <a:blip r:embed="rId2" cstate="print"/>
            <a:srcRect/>
            <a:stretch>
              <a:fillRect/>
            </a:stretch>
          </p:blipFill>
          <p:spPr bwMode="auto">
            <a:xfrm>
              <a:off x="1043608" y="5733256"/>
              <a:ext cx="1368152" cy="246934"/>
            </a:xfrm>
            <a:prstGeom prst="rect">
              <a:avLst/>
            </a:prstGeom>
            <a:noFill/>
            <a:ln w="9525">
              <a:noFill/>
              <a:miter lim="800000"/>
              <a:headEnd/>
              <a:tailEnd/>
            </a:ln>
            <a:effectLst/>
          </p:spPr>
        </p:pic>
      </p:grpSp>
      <p:grpSp>
        <p:nvGrpSpPr>
          <p:cNvPr id="23" name="Groupe 22"/>
          <p:cNvGrpSpPr/>
          <p:nvPr/>
        </p:nvGrpSpPr>
        <p:grpSpPr>
          <a:xfrm>
            <a:off x="4355976" y="3068960"/>
            <a:ext cx="4392488" cy="2308324"/>
            <a:chOff x="4499992" y="3212976"/>
            <a:chExt cx="4392488" cy="2308324"/>
          </a:xfrm>
        </p:grpSpPr>
        <p:sp>
          <p:nvSpPr>
            <p:cNvPr id="20" name="ZoneTexte 19"/>
            <p:cNvSpPr txBox="1"/>
            <p:nvPr/>
          </p:nvSpPr>
          <p:spPr>
            <a:xfrm>
              <a:off x="4499992" y="3212976"/>
              <a:ext cx="4392488" cy="2308324"/>
            </a:xfrm>
            <a:prstGeom prst="rect">
              <a:avLst/>
            </a:prstGeom>
            <a:noFill/>
          </p:spPr>
          <p:txBody>
            <a:bodyPr wrap="square" rtlCol="0">
              <a:spAutoFit/>
            </a:bodyPr>
            <a:lstStyle/>
            <a:p>
              <a:pPr algn="just"/>
              <a:r>
                <a:rPr lang="fr-FR" sz="1600" b="1" dirty="0" smtClean="0">
                  <a:solidFill>
                    <a:srgbClr val="000000"/>
                  </a:solidFill>
                </a:rPr>
                <a:t>Exemples de questions</a:t>
              </a:r>
            </a:p>
            <a:p>
              <a:pPr algn="just">
                <a:buFont typeface="Arial" pitchFamily="34" charset="0"/>
                <a:buChar char="•"/>
              </a:pPr>
              <a:r>
                <a:rPr lang="fr-FR" sz="1600" dirty="0" smtClean="0">
                  <a:solidFill>
                    <a:srgbClr val="000000"/>
                  </a:solidFill>
                </a:rPr>
                <a:t> Réinterpréter la constante de vitesse en terme de probabilité de transition.</a:t>
              </a:r>
            </a:p>
            <a:p>
              <a:pPr algn="just">
                <a:buFont typeface="Arial" pitchFamily="34" charset="0"/>
                <a:buChar char="•"/>
              </a:pPr>
              <a:r>
                <a:rPr lang="fr-FR" sz="1600" dirty="0" smtClean="0">
                  <a:solidFill>
                    <a:srgbClr val="000000"/>
                  </a:solidFill>
                </a:rPr>
                <a:t> Dans la limite de grand nombre de molécules A, que peut-on dire sur      ?</a:t>
              </a:r>
            </a:p>
            <a:p>
              <a:pPr algn="just">
                <a:buFont typeface="Arial" pitchFamily="34" charset="0"/>
                <a:buChar char="•"/>
              </a:pPr>
              <a:r>
                <a:rPr lang="fr-FR" sz="1600" dirty="0" smtClean="0">
                  <a:solidFill>
                    <a:srgbClr val="000000"/>
                  </a:solidFill>
                </a:rPr>
                <a:t> En déduire l’équation d’évolution du nombre de molécules dans l’état 1.</a:t>
              </a:r>
            </a:p>
            <a:p>
              <a:pPr algn="just">
                <a:buFont typeface="Arial" pitchFamily="34" charset="0"/>
                <a:buChar char="•"/>
              </a:pPr>
              <a:r>
                <a:rPr lang="fr-FR" sz="1600" dirty="0" smtClean="0">
                  <a:solidFill>
                    <a:srgbClr val="000000"/>
                  </a:solidFill>
                </a:rPr>
                <a:t> S’il n’y avait que quelques molécules, cette équation est-elle toujours valable ?</a:t>
              </a:r>
              <a:endParaRPr lang="fr-FR" sz="1600" dirty="0">
                <a:solidFill>
                  <a:srgbClr val="000000"/>
                </a:solidFill>
              </a:endParaRPr>
            </a:p>
          </p:txBody>
        </p:sp>
        <p:pic>
          <p:nvPicPr>
            <p:cNvPr id="4100" name="Picture 4"/>
            <p:cNvPicPr>
              <a:picLocks noChangeAspect="1" noChangeArrowheads="1"/>
            </p:cNvPicPr>
            <p:nvPr/>
          </p:nvPicPr>
          <p:blipFill>
            <a:blip r:embed="rId3" cstate="print"/>
            <a:srcRect/>
            <a:stretch>
              <a:fillRect/>
            </a:stretch>
          </p:blipFill>
          <p:spPr bwMode="auto">
            <a:xfrm>
              <a:off x="6279872" y="4326116"/>
              <a:ext cx="180000" cy="135000"/>
            </a:xfrm>
            <a:prstGeom prst="rect">
              <a:avLst/>
            </a:prstGeom>
            <a:noFill/>
            <a:ln w="9525">
              <a:noFill/>
              <a:miter lim="800000"/>
              <a:headEnd/>
              <a:tailEnd/>
            </a:ln>
            <a:effectLst/>
          </p:spPr>
        </p:pic>
      </p:grpSp>
      <p:sp>
        <p:nvSpPr>
          <p:cNvPr id="24" name="Rectangle 23"/>
          <p:cNvSpPr/>
          <p:nvPr/>
        </p:nvSpPr>
        <p:spPr>
          <a:xfrm>
            <a:off x="4355976" y="5589240"/>
            <a:ext cx="3168352" cy="584775"/>
          </a:xfrm>
          <a:prstGeom prst="rect">
            <a:avLst/>
          </a:prstGeom>
        </p:spPr>
        <p:txBody>
          <a:bodyPr wrap="square">
            <a:spAutoFit/>
          </a:bodyPr>
          <a:lstStyle/>
          <a:p>
            <a:r>
              <a:rPr lang="fr-FR" sz="1600" b="1" dirty="0" smtClean="0">
                <a:solidFill>
                  <a:srgbClr val="000000"/>
                </a:solidFill>
              </a:rPr>
              <a:t>Une autre application : </a:t>
            </a:r>
          </a:p>
          <a:p>
            <a:pPr>
              <a:buFont typeface="Arial" pitchFamily="34" charset="0"/>
              <a:buChar char="•"/>
            </a:pPr>
            <a:r>
              <a:rPr lang="fr-FR" sz="1600" dirty="0" smtClean="0">
                <a:solidFill>
                  <a:srgbClr val="000000"/>
                </a:solidFill>
              </a:rPr>
              <a:t>   La désintégration nucléaire.</a:t>
            </a:r>
            <a:endParaRPr lang="fr-FR" sz="1600" b="1" dirty="0" smtClean="0">
              <a:solidFill>
                <a:srgbClr val="000000"/>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331640" y="1772816"/>
            <a:ext cx="6336704" cy="1656184"/>
          </a:xfrm>
        </p:spPr>
        <p:txBody>
          <a:bodyPr>
            <a:normAutofit/>
          </a:bodyPr>
          <a:lstStyle/>
          <a:p>
            <a:pPr marL="400050" indent="-400050"/>
            <a:r>
              <a:rPr lang="fr-FR" sz="3200" dirty="0" smtClean="0"/>
              <a:t>En CPGE </a:t>
            </a:r>
          </a:p>
          <a:p>
            <a:pPr marL="400050" indent="-400050"/>
            <a:r>
              <a:rPr lang="fr-FR" sz="3200" dirty="0" smtClean="0"/>
              <a:t>(Réponse à la question)</a:t>
            </a:r>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25</a:t>
            </a:fld>
            <a:endParaRPr lang="fr-BE" dirty="0"/>
          </a:p>
        </p:txBody>
      </p:sp>
      <p:sp>
        <p:nvSpPr>
          <p:cNvPr id="5" name="ZoneTexte 4"/>
          <p:cNvSpPr txBox="1"/>
          <p:nvPr/>
        </p:nvSpPr>
        <p:spPr>
          <a:xfrm>
            <a:off x="539552" y="4221088"/>
            <a:ext cx="7920880" cy="923330"/>
          </a:xfrm>
          <a:prstGeom prst="rect">
            <a:avLst/>
          </a:prstGeom>
          <a:noFill/>
        </p:spPr>
        <p:txBody>
          <a:bodyPr wrap="square" rtlCol="0">
            <a:spAutoFit/>
          </a:bodyPr>
          <a:lstStyle/>
          <a:p>
            <a:r>
              <a:rPr lang="fr-FR" b="1" dirty="0" smtClean="0">
                <a:solidFill>
                  <a:srgbClr val="000000"/>
                </a:solidFill>
              </a:rPr>
              <a:t>Rappel : </a:t>
            </a:r>
            <a:r>
              <a:rPr lang="fr-FR" dirty="0" smtClean="0">
                <a:solidFill>
                  <a:srgbClr val="000000"/>
                </a:solidFill>
              </a:rPr>
              <a:t>Proposer un exercice au niveau d'étudiants de CPGE et sa résolution, qui</a:t>
            </a:r>
            <a:br>
              <a:rPr lang="fr-FR" dirty="0" smtClean="0">
                <a:solidFill>
                  <a:srgbClr val="000000"/>
                </a:solidFill>
              </a:rPr>
            </a:br>
            <a:r>
              <a:rPr lang="fr-FR" dirty="0" smtClean="0">
                <a:solidFill>
                  <a:srgbClr val="000000"/>
                </a:solidFill>
              </a:rPr>
              <a:t>prendra l'exemple d'un lancer de pièce (Figure 3.2) afin d'introduire la théorie des grandes déviations.</a:t>
            </a:r>
            <a:endParaRPr lang="fr-FR" dirty="0">
              <a:solidFill>
                <a:srgbClr val="0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251520" y="1600200"/>
            <a:ext cx="7992888" cy="4873752"/>
          </a:xfrm>
        </p:spPr>
        <p:txBody>
          <a:bodyPr>
            <a:normAutofit fontScale="92500" lnSpcReduction="10000"/>
          </a:bodyPr>
          <a:lstStyle/>
          <a:p>
            <a:pPr marL="627063" lvl="1" indent="-355600">
              <a:buClr>
                <a:srgbClr val="C00000"/>
              </a:buClr>
            </a:pPr>
            <a:r>
              <a:rPr lang="fr-FR" sz="1700" b="1" dirty="0" smtClean="0">
                <a:solidFill>
                  <a:srgbClr val="C00000"/>
                </a:solidFill>
              </a:rPr>
              <a:t>Filière: </a:t>
            </a:r>
            <a:r>
              <a:rPr lang="fr-FR" sz="1700" dirty="0" smtClean="0">
                <a:solidFill>
                  <a:srgbClr val="000000"/>
                </a:solidFill>
              </a:rPr>
              <a:t>MP</a:t>
            </a:r>
          </a:p>
          <a:p>
            <a:pPr marL="627063" lvl="1" indent="-355600">
              <a:buClr>
                <a:srgbClr val="C00000"/>
              </a:buClr>
            </a:pPr>
            <a:r>
              <a:rPr lang="fr-FR" sz="1700" b="1" dirty="0" smtClean="0">
                <a:solidFill>
                  <a:srgbClr val="C00000"/>
                </a:solidFill>
              </a:rPr>
              <a:t>Chapitre :</a:t>
            </a:r>
            <a:endParaRPr lang="fr-FR" sz="1700" dirty="0" smtClean="0">
              <a:solidFill>
                <a:srgbClr val="000000"/>
              </a:solidFill>
            </a:endParaRPr>
          </a:p>
          <a:p>
            <a:pPr marL="627063" lvl="1" indent="-355600">
              <a:buClr>
                <a:srgbClr val="C00000"/>
              </a:buClr>
            </a:pPr>
            <a:r>
              <a:rPr lang="fr-FR" sz="1700" b="1" dirty="0" err="1" smtClean="0">
                <a:solidFill>
                  <a:srgbClr val="C00000"/>
                </a:solidFill>
              </a:rPr>
              <a:t>Prérequis</a:t>
            </a:r>
            <a:r>
              <a:rPr lang="fr-FR" sz="1700" b="1" dirty="0" smtClean="0">
                <a:solidFill>
                  <a:srgbClr val="C00000"/>
                </a:solidFill>
              </a:rPr>
              <a:t>: </a:t>
            </a:r>
            <a:r>
              <a:rPr lang="fr-FR" sz="1700" dirty="0" smtClean="0">
                <a:solidFill>
                  <a:srgbClr val="000000"/>
                </a:solidFill>
              </a:rPr>
              <a:t>Chapitre « Variables aléatoires indépendantes » du cours de mathématiques</a:t>
            </a:r>
          </a:p>
          <a:p>
            <a:pPr marL="1175703" lvl="3" indent="-355600">
              <a:buClr>
                <a:srgbClr val="C00000"/>
              </a:buClr>
              <a:buNone/>
            </a:pPr>
            <a:r>
              <a:rPr lang="fr-FR" sz="1700" dirty="0" smtClean="0">
                <a:solidFill>
                  <a:srgbClr val="000000"/>
                </a:solidFill>
              </a:rPr>
              <a:t>-	Variable aléatoire, espérance, écart-type (MPSI)</a:t>
            </a:r>
          </a:p>
          <a:p>
            <a:pPr marL="1175703" lvl="3" indent="-355600">
              <a:buClr>
                <a:srgbClr val="C00000"/>
              </a:buClr>
              <a:buNone/>
            </a:pPr>
            <a:r>
              <a:rPr lang="fr-FR" sz="1700" dirty="0" smtClean="0">
                <a:solidFill>
                  <a:srgbClr val="000000"/>
                </a:solidFill>
              </a:rPr>
              <a:t>-	Loi binomiale (MPSI)</a:t>
            </a:r>
          </a:p>
          <a:p>
            <a:pPr marL="1175703" lvl="3" indent="-355600">
              <a:buClr>
                <a:srgbClr val="C00000"/>
              </a:buClr>
              <a:buNone/>
            </a:pPr>
            <a:r>
              <a:rPr lang="fr-FR" sz="1700" dirty="0" smtClean="0">
                <a:solidFill>
                  <a:srgbClr val="000000"/>
                </a:solidFill>
              </a:rPr>
              <a:t>-	Formule de Stirling (MPSI)</a:t>
            </a:r>
          </a:p>
          <a:p>
            <a:pPr marL="1175703" lvl="3" indent="-355600">
              <a:buClr>
                <a:srgbClr val="C00000"/>
              </a:buClr>
              <a:buNone/>
            </a:pPr>
            <a:r>
              <a:rPr lang="fr-FR" sz="1700" dirty="0" smtClean="0">
                <a:solidFill>
                  <a:srgbClr val="000000"/>
                </a:solidFill>
              </a:rPr>
              <a:t>-	Loi faible des grands nombres (MP)</a:t>
            </a:r>
          </a:p>
          <a:p>
            <a:pPr marL="1175703" lvl="3" indent="-355600">
              <a:buClr>
                <a:srgbClr val="C00000"/>
              </a:buClr>
              <a:buNone/>
            </a:pPr>
            <a:r>
              <a:rPr lang="fr-FR" sz="1700" dirty="0" smtClean="0">
                <a:solidFill>
                  <a:srgbClr val="000000"/>
                </a:solidFill>
              </a:rPr>
              <a:t>-	Modélisation du jeu de pile ou face infini (MP)</a:t>
            </a:r>
          </a:p>
          <a:p>
            <a:pPr marL="1175703" lvl="3" indent="-355600">
              <a:buClr>
                <a:srgbClr val="C00000"/>
              </a:buClr>
              <a:buNone/>
            </a:pPr>
            <a:endParaRPr lang="fr-FR" dirty="0" smtClean="0">
              <a:solidFill>
                <a:srgbClr val="000000"/>
              </a:solidFill>
            </a:endParaRPr>
          </a:p>
          <a:p>
            <a:pPr marL="355600" lvl="3" indent="-355600">
              <a:buClr>
                <a:srgbClr val="C00000"/>
              </a:buClr>
              <a:buNone/>
            </a:pPr>
            <a:r>
              <a:rPr lang="fr-FR" sz="1700" b="1" dirty="0" smtClean="0">
                <a:solidFill>
                  <a:srgbClr val="000000"/>
                </a:solidFill>
              </a:rPr>
              <a:t>Exercice: </a:t>
            </a:r>
            <a:r>
              <a:rPr lang="fr-FR" sz="1700" dirty="0" smtClean="0">
                <a:solidFill>
                  <a:srgbClr val="000000"/>
                </a:solidFill>
              </a:rPr>
              <a:t>Le lancer de pièce et la théorie des grandes déviations</a:t>
            </a:r>
          </a:p>
          <a:p>
            <a:pPr marL="355600" lvl="3" indent="-355600">
              <a:buClr>
                <a:srgbClr val="C00000"/>
              </a:buClr>
              <a:buNone/>
            </a:pPr>
            <a:endParaRPr lang="fr-FR" sz="1700" dirty="0" smtClean="0">
              <a:solidFill>
                <a:srgbClr val="000000"/>
              </a:solidFill>
            </a:endParaRPr>
          </a:p>
          <a:p>
            <a:pPr marL="0" lvl="3" indent="0">
              <a:buClr>
                <a:srgbClr val="C00000"/>
              </a:buClr>
              <a:buNone/>
            </a:pPr>
            <a:r>
              <a:rPr lang="fr-FR" sz="1700" dirty="0" smtClean="0">
                <a:solidFill>
                  <a:srgbClr val="000000"/>
                </a:solidFill>
              </a:rPr>
              <a:t>On modélise un lancer de pile ou face par une variable aléatoire </a:t>
            </a:r>
            <a:r>
              <a:rPr lang="fr-FR" sz="1700" i="1" dirty="0" smtClean="0">
                <a:solidFill>
                  <a:srgbClr val="000000"/>
                </a:solidFill>
              </a:rPr>
              <a:t>X</a:t>
            </a:r>
            <a:r>
              <a:rPr lang="fr-FR" sz="1700" dirty="0" smtClean="0">
                <a:solidFill>
                  <a:srgbClr val="000000"/>
                </a:solidFill>
              </a:rPr>
              <a:t>  qui renvoie 0 si le résultat est face, et 1 si le résultat est pile.</a:t>
            </a:r>
          </a:p>
          <a:p>
            <a:pPr marL="0" lvl="3" indent="0">
              <a:buClr>
                <a:srgbClr val="C00000"/>
              </a:buClr>
              <a:buNone/>
            </a:pPr>
            <a:r>
              <a:rPr lang="fr-FR" sz="1700" dirty="0" smtClean="0">
                <a:solidFill>
                  <a:srgbClr val="000000"/>
                </a:solidFill>
              </a:rPr>
              <a:t>On effectue n lancers indépendants et on s’intéresse au ratio du nombre de pile obtenus. On suppose que la pièce n’est pas biaisée.</a:t>
            </a:r>
          </a:p>
          <a:p>
            <a:pPr marL="0" lvl="3" indent="0">
              <a:buClr>
                <a:srgbClr val="C00000"/>
              </a:buClr>
              <a:buNone/>
            </a:pPr>
            <a:endParaRPr lang="fr-FR" sz="1700" dirty="0" smtClean="0">
              <a:solidFill>
                <a:srgbClr val="000000"/>
              </a:solidFill>
            </a:endParaRPr>
          </a:p>
          <a:p>
            <a:pPr marL="0" lvl="3" indent="0">
              <a:buClr>
                <a:srgbClr val="C00000"/>
              </a:buClr>
              <a:buNone/>
            </a:pPr>
            <a:r>
              <a:rPr lang="fr-FR" sz="1700" dirty="0" smtClean="0">
                <a:solidFill>
                  <a:srgbClr val="000000"/>
                </a:solidFill>
              </a:rPr>
              <a:t>L’objectif de cette exercice est de décrire la probabilité des valeurs de ce ratio dans la limite d’un grand nombre de lancer : c’est l’objet de la théorie des grandes déviations.</a:t>
            </a:r>
          </a:p>
        </p:txBody>
      </p:sp>
      <p:sp>
        <p:nvSpPr>
          <p:cNvPr id="4" name="Espace réservé du numéro de diapositive 3"/>
          <p:cNvSpPr>
            <a:spLocks noGrp="1"/>
          </p:cNvSpPr>
          <p:nvPr>
            <p:ph type="sldNum" sz="quarter" idx="15"/>
          </p:nvPr>
        </p:nvSpPr>
        <p:spPr>
          <a:xfrm>
            <a:off x="8138864" y="5733256"/>
            <a:ext cx="609600" cy="521208"/>
          </a:xfrm>
        </p:spPr>
        <p:txBody>
          <a:bodyPr/>
          <a:lstStyle/>
          <a:p>
            <a:fld id="{CF4668DC-857F-487D-BFFA-8C0CA5037977}" type="slidenum">
              <a:rPr lang="fr-BE" smtClean="0"/>
              <a:pPr/>
              <a:t>26</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251520" y="1600200"/>
            <a:ext cx="7992888" cy="5141168"/>
          </a:xfrm>
        </p:spPr>
        <p:txBody>
          <a:bodyPr>
            <a:normAutofit/>
          </a:bodyPr>
          <a:lstStyle/>
          <a:p>
            <a:pPr marL="355600" lvl="3" indent="-355600">
              <a:buClr>
                <a:srgbClr val="C00000"/>
              </a:buClr>
              <a:buNone/>
            </a:pPr>
            <a:r>
              <a:rPr lang="fr-FR" b="1" dirty="0" smtClean="0">
                <a:solidFill>
                  <a:srgbClr val="000000"/>
                </a:solidFill>
              </a:rPr>
              <a:t>Questions:</a:t>
            </a:r>
          </a:p>
          <a:p>
            <a:pPr marL="355600" lvl="3" indent="-355600">
              <a:buClr>
                <a:srgbClr val="C00000"/>
              </a:buClr>
              <a:buNone/>
            </a:pPr>
            <a:r>
              <a:rPr lang="fr-FR" dirty="0" smtClean="0">
                <a:solidFill>
                  <a:srgbClr val="000000"/>
                </a:solidFill>
              </a:rPr>
              <a:t>1. Quelle est la probabilité d’obtenir un pile lors d’un lancer ? </a:t>
            </a:r>
          </a:p>
          <a:p>
            <a:pPr marL="355600" lvl="3" indent="-355600">
              <a:buClr>
                <a:srgbClr val="C00000"/>
              </a:buClr>
              <a:buNone/>
            </a:pPr>
            <a:r>
              <a:rPr lang="fr-FR" u="sng" dirty="0" smtClean="0">
                <a:solidFill>
                  <a:srgbClr val="000000"/>
                </a:solidFill>
              </a:rPr>
              <a:t>Réponse :</a:t>
            </a:r>
          </a:p>
          <a:p>
            <a:pPr marL="355600" lvl="3" indent="-355600">
              <a:buClr>
                <a:srgbClr val="C00000"/>
              </a:buClr>
              <a:buNone/>
            </a:pPr>
            <a:endParaRPr lang="fr-FR" b="1" dirty="0" smtClean="0">
              <a:solidFill>
                <a:srgbClr val="000000"/>
              </a:solidFill>
            </a:endParaRPr>
          </a:p>
          <a:p>
            <a:pPr marL="355600" lvl="3" indent="-355600">
              <a:buClr>
                <a:srgbClr val="C00000"/>
              </a:buClr>
              <a:buNone/>
            </a:pPr>
            <a:r>
              <a:rPr lang="fr-FR" dirty="0" smtClean="0">
                <a:solidFill>
                  <a:srgbClr val="000000"/>
                </a:solidFill>
              </a:rPr>
              <a:t>2.	Définir la variable aléatoire représentant le ratio de nombre de pile obtenu par rapport au nombre total de lancers.</a:t>
            </a:r>
          </a:p>
          <a:p>
            <a:pPr marL="355600" lvl="3" indent="-355600">
              <a:buClr>
                <a:srgbClr val="C00000"/>
              </a:buClr>
              <a:buNone/>
            </a:pPr>
            <a:r>
              <a:rPr lang="fr-FR" u="sng" dirty="0" smtClean="0">
                <a:solidFill>
                  <a:srgbClr val="000000"/>
                </a:solidFill>
              </a:rPr>
              <a:t>Réponse : </a:t>
            </a:r>
          </a:p>
          <a:p>
            <a:pPr marL="355600" lvl="3" indent="-355600">
              <a:buClr>
                <a:srgbClr val="C00000"/>
              </a:buClr>
              <a:buNone/>
            </a:pPr>
            <a:endParaRPr lang="fr-FR" dirty="0" smtClean="0">
              <a:solidFill>
                <a:srgbClr val="000000"/>
              </a:solidFill>
            </a:endParaRPr>
          </a:p>
          <a:p>
            <a:pPr marL="355600" lvl="3" indent="-355600">
              <a:buClr>
                <a:srgbClr val="C00000"/>
              </a:buClr>
              <a:buNone/>
            </a:pPr>
            <a:r>
              <a:rPr lang="fr-FR" dirty="0" smtClean="0">
                <a:solidFill>
                  <a:srgbClr val="000000"/>
                </a:solidFill>
              </a:rPr>
              <a:t>3.	Quelle est la probabilité </a:t>
            </a:r>
            <a:r>
              <a:rPr lang="fr-FR" i="1" dirty="0" smtClean="0">
                <a:solidFill>
                  <a:srgbClr val="000000"/>
                </a:solidFill>
              </a:rPr>
              <a:t>A</a:t>
            </a:r>
            <a:r>
              <a:rPr lang="fr-FR" i="1" baseline="-25000" dirty="0" smtClean="0">
                <a:solidFill>
                  <a:srgbClr val="000000"/>
                </a:solidFill>
              </a:rPr>
              <a:t>n </a:t>
            </a:r>
            <a:r>
              <a:rPr lang="fr-FR" dirty="0" smtClean="0">
                <a:solidFill>
                  <a:srgbClr val="000000"/>
                </a:solidFill>
              </a:rPr>
              <a:t> prenne une certaine valeur </a:t>
            </a:r>
            <a:r>
              <a:rPr lang="fr-FR" i="1" dirty="0" smtClean="0">
                <a:solidFill>
                  <a:srgbClr val="000000"/>
                </a:solidFill>
              </a:rPr>
              <a:t>a</a:t>
            </a:r>
          </a:p>
          <a:p>
            <a:pPr marL="0" lvl="3" indent="0">
              <a:buClr>
                <a:srgbClr val="C00000"/>
              </a:buClr>
              <a:buNone/>
            </a:pPr>
            <a:r>
              <a:rPr lang="fr-FR" u="sng" dirty="0" smtClean="0">
                <a:solidFill>
                  <a:srgbClr val="000000"/>
                </a:solidFill>
              </a:rPr>
              <a:t>Réponse :</a:t>
            </a:r>
            <a:r>
              <a:rPr lang="fr-FR" dirty="0" smtClean="0">
                <a:solidFill>
                  <a:srgbClr val="000000"/>
                </a:solidFill>
              </a:rPr>
              <a:t> C’est une loi binomiale de paramètre </a:t>
            </a:r>
            <a:r>
              <a:rPr lang="fr-FR" i="1" dirty="0" smtClean="0">
                <a:solidFill>
                  <a:srgbClr val="000000"/>
                </a:solidFill>
              </a:rPr>
              <a:t>p = </a:t>
            </a:r>
            <a:r>
              <a:rPr lang="fr-FR" dirty="0" smtClean="0">
                <a:solidFill>
                  <a:srgbClr val="000000"/>
                </a:solidFill>
              </a:rPr>
              <a:t>½. la probabilité d’obtenir </a:t>
            </a:r>
            <a:r>
              <a:rPr lang="fr-FR" i="1" dirty="0" smtClean="0">
                <a:solidFill>
                  <a:srgbClr val="000000"/>
                </a:solidFill>
              </a:rPr>
              <a:t>na</a:t>
            </a:r>
            <a:r>
              <a:rPr lang="fr-FR" dirty="0" smtClean="0">
                <a:solidFill>
                  <a:srgbClr val="000000"/>
                </a:solidFill>
              </a:rPr>
              <a:t> </a:t>
            </a:r>
            <a:r>
              <a:rPr lang="fr-FR" i="1" dirty="0" smtClean="0">
                <a:solidFill>
                  <a:srgbClr val="000000"/>
                </a:solidFill>
              </a:rPr>
              <a:t>pile </a:t>
            </a:r>
            <a:r>
              <a:rPr lang="fr-FR" dirty="0" smtClean="0">
                <a:solidFill>
                  <a:srgbClr val="000000"/>
                </a:solidFill>
              </a:rPr>
              <a:t>est alors</a:t>
            </a:r>
          </a:p>
          <a:p>
            <a:pPr marL="0" lvl="3" indent="0">
              <a:buClr>
                <a:srgbClr val="C00000"/>
              </a:buClr>
              <a:buNone/>
            </a:pPr>
            <a:endParaRPr lang="fr-FR" dirty="0" smtClean="0">
              <a:solidFill>
                <a:srgbClr val="000000"/>
              </a:solidFill>
            </a:endParaRPr>
          </a:p>
          <a:p>
            <a:pPr marL="0" lvl="3" indent="0">
              <a:buClr>
                <a:srgbClr val="C00000"/>
              </a:buClr>
              <a:buNone/>
            </a:pPr>
            <a:r>
              <a:rPr lang="fr-FR" dirty="0" smtClean="0">
                <a:solidFill>
                  <a:srgbClr val="000000"/>
                </a:solidFill>
              </a:rPr>
              <a:t>4. Rappeler le développement asymptotique de ln</a:t>
            </a:r>
            <a:r>
              <a:rPr lang="fr-FR" i="1" dirty="0" smtClean="0">
                <a:solidFill>
                  <a:srgbClr val="000000"/>
                </a:solidFill>
              </a:rPr>
              <a:t> n!</a:t>
            </a:r>
            <a:r>
              <a:rPr lang="fr-FR" dirty="0" smtClean="0">
                <a:solidFill>
                  <a:srgbClr val="000000"/>
                </a:solidFill>
              </a:rPr>
              <a:t> jusqu’à l’ordre </a:t>
            </a:r>
            <a:r>
              <a:rPr lang="fr-FR" i="1" dirty="0" smtClean="0">
                <a:solidFill>
                  <a:srgbClr val="000000"/>
                </a:solidFill>
              </a:rPr>
              <a:t>n</a:t>
            </a:r>
            <a:r>
              <a:rPr lang="fr-FR" dirty="0" smtClean="0">
                <a:solidFill>
                  <a:srgbClr val="000000"/>
                </a:solidFill>
              </a:rPr>
              <a:t>. </a:t>
            </a:r>
          </a:p>
          <a:p>
            <a:pPr marL="0" lvl="3" indent="0">
              <a:buClr>
                <a:srgbClr val="C00000"/>
              </a:buClr>
              <a:buNone/>
            </a:pPr>
            <a:r>
              <a:rPr lang="fr-FR" u="sng" dirty="0" smtClean="0">
                <a:solidFill>
                  <a:srgbClr val="000000"/>
                </a:solidFill>
              </a:rPr>
              <a:t> Réponse:</a:t>
            </a:r>
          </a:p>
          <a:p>
            <a:pPr marL="355600" lvl="3" indent="-355600">
              <a:buClr>
                <a:srgbClr val="C00000"/>
              </a:buClr>
              <a:buNone/>
            </a:pPr>
            <a:endParaRPr lang="fr-FR" dirty="0" smtClean="0">
              <a:solidFill>
                <a:srgbClr val="000000"/>
              </a:solidFill>
            </a:endParaRPr>
          </a:p>
        </p:txBody>
      </p:sp>
      <p:sp>
        <p:nvSpPr>
          <p:cNvPr id="4" name="Espace réservé du numéro de diapositive 3"/>
          <p:cNvSpPr>
            <a:spLocks noGrp="1"/>
          </p:cNvSpPr>
          <p:nvPr>
            <p:ph type="sldNum" sz="quarter" idx="15"/>
          </p:nvPr>
        </p:nvSpPr>
        <p:spPr>
          <a:xfrm>
            <a:off x="8138864" y="5733256"/>
            <a:ext cx="609600" cy="521208"/>
          </a:xfrm>
        </p:spPr>
        <p:txBody>
          <a:bodyPr/>
          <a:lstStyle/>
          <a:p>
            <a:fld id="{CF4668DC-857F-487D-BFFA-8C0CA5037977}" type="slidenum">
              <a:rPr lang="fr-BE" smtClean="0"/>
              <a:pPr/>
              <a:t>27</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pic>
        <p:nvPicPr>
          <p:cNvPr id="1029" name="Picture 5"/>
          <p:cNvPicPr>
            <a:picLocks noChangeAspect="1" noChangeArrowheads="1"/>
          </p:cNvPicPr>
          <p:nvPr/>
        </p:nvPicPr>
        <p:blipFill>
          <a:blip r:embed="rId2" cstate="print"/>
          <a:srcRect/>
          <a:stretch>
            <a:fillRect/>
          </a:stretch>
        </p:blipFill>
        <p:spPr bwMode="auto">
          <a:xfrm>
            <a:off x="1338858" y="2223145"/>
            <a:ext cx="1504950" cy="485775"/>
          </a:xfrm>
          <a:prstGeom prst="rect">
            <a:avLst/>
          </a:prstGeom>
          <a:noFill/>
          <a:ln w="9525">
            <a:noFill/>
            <a:miter lim="800000"/>
            <a:headEnd/>
            <a:tailEnd/>
          </a:ln>
          <a:effectLst/>
        </p:spPr>
      </p:pic>
      <p:pic>
        <p:nvPicPr>
          <p:cNvPr id="1030" name="Picture 6"/>
          <p:cNvPicPr>
            <a:picLocks noChangeAspect="1" noChangeArrowheads="1"/>
          </p:cNvPicPr>
          <p:nvPr/>
        </p:nvPicPr>
        <p:blipFill>
          <a:blip r:embed="rId3" cstate="print"/>
          <a:srcRect/>
          <a:stretch>
            <a:fillRect/>
          </a:stretch>
        </p:blipFill>
        <p:spPr bwMode="auto">
          <a:xfrm>
            <a:off x="1389856" y="3542531"/>
            <a:ext cx="1638300" cy="390525"/>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547664" y="4797152"/>
            <a:ext cx="3848100" cy="457200"/>
          </a:xfrm>
          <a:prstGeom prst="rect">
            <a:avLst/>
          </a:prstGeom>
          <a:noFill/>
          <a:ln w="9525">
            <a:noFill/>
            <a:miter lim="800000"/>
            <a:headEnd/>
            <a:tailEnd/>
          </a:ln>
          <a:effectLst/>
        </p:spPr>
      </p:pic>
      <p:pic>
        <p:nvPicPr>
          <p:cNvPr id="1035" name="Picture 11"/>
          <p:cNvPicPr>
            <a:picLocks noChangeAspect="1" noChangeArrowheads="1"/>
          </p:cNvPicPr>
          <p:nvPr/>
        </p:nvPicPr>
        <p:blipFill>
          <a:blip r:embed="rId5" cstate="print"/>
          <a:srcRect/>
          <a:stretch>
            <a:fillRect/>
          </a:stretch>
        </p:blipFill>
        <p:spPr bwMode="auto">
          <a:xfrm>
            <a:off x="1402854" y="5784304"/>
            <a:ext cx="2305050"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251520" y="1600200"/>
            <a:ext cx="7992888" cy="5141168"/>
          </a:xfrm>
        </p:spPr>
        <p:txBody>
          <a:bodyPr>
            <a:normAutofit/>
          </a:bodyPr>
          <a:lstStyle/>
          <a:p>
            <a:pPr marL="355600" lvl="3" indent="-355600">
              <a:buClr>
                <a:srgbClr val="C00000"/>
              </a:buClr>
              <a:buNone/>
            </a:pPr>
            <a:r>
              <a:rPr lang="fr-FR" dirty="0" smtClean="0">
                <a:solidFill>
                  <a:srgbClr val="000000"/>
                </a:solidFill>
              </a:rPr>
              <a:t>5. </a:t>
            </a:r>
            <a:r>
              <a:rPr lang="fr-FR" dirty="0" smtClean="0">
                <a:solidFill>
                  <a:srgbClr val="000000"/>
                </a:solidFill>
              </a:rPr>
              <a:t>A l’aide du développement précédent, </a:t>
            </a:r>
            <a:r>
              <a:rPr lang="fr-FR" dirty="0" smtClean="0">
                <a:solidFill>
                  <a:srgbClr val="000000"/>
                </a:solidFill>
              </a:rPr>
              <a:t>exprimer </a:t>
            </a:r>
            <a:r>
              <a:rPr lang="fr-FR" dirty="0" smtClean="0">
                <a:solidFill>
                  <a:srgbClr val="000000"/>
                </a:solidFill>
              </a:rPr>
              <a:t>ln </a:t>
            </a:r>
            <a:r>
              <a:rPr lang="fr-FR" i="1" dirty="0" smtClean="0">
                <a:solidFill>
                  <a:srgbClr val="000000"/>
                </a:solidFill>
              </a:rPr>
              <a:t>P(A</a:t>
            </a:r>
            <a:r>
              <a:rPr lang="fr-FR" i="1" baseline="-25000" dirty="0" smtClean="0">
                <a:solidFill>
                  <a:srgbClr val="000000"/>
                </a:solidFill>
              </a:rPr>
              <a:t>n</a:t>
            </a:r>
            <a:r>
              <a:rPr lang="fr-FR" i="1" dirty="0" smtClean="0">
                <a:solidFill>
                  <a:srgbClr val="000000"/>
                </a:solidFill>
              </a:rPr>
              <a:t> = a) </a:t>
            </a:r>
            <a:r>
              <a:rPr lang="fr-FR" dirty="0" smtClean="0">
                <a:solidFill>
                  <a:srgbClr val="000000"/>
                </a:solidFill>
              </a:rPr>
              <a:t>sous la forme e</a:t>
            </a:r>
            <a:r>
              <a:rPr lang="fr-FR" baseline="30000" dirty="0" smtClean="0">
                <a:solidFill>
                  <a:srgbClr val="000000"/>
                </a:solidFill>
              </a:rPr>
              <a:t>-</a:t>
            </a:r>
            <a:r>
              <a:rPr lang="fr-FR" i="1" baseline="30000" dirty="0" err="1" smtClean="0">
                <a:solidFill>
                  <a:srgbClr val="000000"/>
                </a:solidFill>
              </a:rPr>
              <a:t>nI</a:t>
            </a:r>
            <a:r>
              <a:rPr lang="fr-FR" i="1" baseline="30000" dirty="0" smtClean="0">
                <a:solidFill>
                  <a:srgbClr val="000000"/>
                </a:solidFill>
              </a:rPr>
              <a:t>(a)</a:t>
            </a:r>
            <a:r>
              <a:rPr lang="fr-FR" dirty="0" smtClean="0">
                <a:solidFill>
                  <a:srgbClr val="000000"/>
                </a:solidFill>
              </a:rPr>
              <a:t> où on identifiera la fonction </a:t>
            </a:r>
            <a:r>
              <a:rPr lang="fr-FR" i="1" dirty="0" smtClean="0">
                <a:solidFill>
                  <a:srgbClr val="000000"/>
                </a:solidFill>
              </a:rPr>
              <a:t>I</a:t>
            </a:r>
            <a:r>
              <a:rPr lang="fr-FR" dirty="0" smtClean="0">
                <a:solidFill>
                  <a:srgbClr val="000000"/>
                </a:solidFill>
              </a:rPr>
              <a:t>. On appelle cette fonction </a:t>
            </a:r>
            <a:r>
              <a:rPr lang="fr-FR" i="1" dirty="0" err="1" smtClean="0">
                <a:solidFill>
                  <a:srgbClr val="000000"/>
                </a:solidFill>
              </a:rPr>
              <a:t>fonction</a:t>
            </a:r>
            <a:r>
              <a:rPr lang="fr-FR" i="1" dirty="0" smtClean="0">
                <a:solidFill>
                  <a:srgbClr val="000000"/>
                </a:solidFill>
              </a:rPr>
              <a:t> de taux</a:t>
            </a:r>
            <a:r>
              <a:rPr lang="fr-FR" dirty="0" smtClean="0">
                <a:solidFill>
                  <a:srgbClr val="000000"/>
                </a:solidFill>
              </a:rPr>
              <a:t> ou </a:t>
            </a:r>
            <a:r>
              <a:rPr lang="fr-FR" i="1" dirty="0" smtClean="0">
                <a:solidFill>
                  <a:srgbClr val="000000"/>
                </a:solidFill>
              </a:rPr>
              <a:t>fonction de grandes déviations.</a:t>
            </a:r>
            <a:endParaRPr lang="fr-FR" dirty="0" smtClean="0">
              <a:solidFill>
                <a:srgbClr val="000000"/>
              </a:solidFill>
            </a:endParaRPr>
          </a:p>
          <a:p>
            <a:pPr marL="355600" lvl="3" indent="-355600">
              <a:buClr>
                <a:srgbClr val="C00000"/>
              </a:buClr>
              <a:buNone/>
            </a:pPr>
            <a:r>
              <a:rPr lang="fr-FR" u="sng" dirty="0" smtClean="0">
                <a:solidFill>
                  <a:srgbClr val="000000"/>
                </a:solidFill>
              </a:rPr>
              <a:t>Réponse </a:t>
            </a:r>
            <a:r>
              <a:rPr lang="fr-FR" u="sng" dirty="0" smtClean="0">
                <a:solidFill>
                  <a:srgbClr val="000000"/>
                </a:solidFill>
              </a:rPr>
              <a:t>:</a:t>
            </a:r>
            <a:endParaRPr lang="fr-FR" i="1" u="sng" baseline="30000" dirty="0" smtClean="0">
              <a:solidFill>
                <a:srgbClr val="000000"/>
              </a:solidFill>
            </a:endParaRPr>
          </a:p>
          <a:p>
            <a:pPr marL="355600" lvl="3" indent="-355600">
              <a:buClr>
                <a:srgbClr val="C00000"/>
              </a:buClr>
              <a:buNone/>
            </a:pPr>
            <a:endParaRPr lang="fr-FR" b="1" dirty="0" smtClean="0">
              <a:solidFill>
                <a:srgbClr val="000000"/>
              </a:solidFill>
            </a:endParaRPr>
          </a:p>
          <a:p>
            <a:pPr marL="355600" lvl="3" indent="-355600">
              <a:buClr>
                <a:srgbClr val="C00000"/>
              </a:buClr>
              <a:buNone/>
            </a:pPr>
            <a:r>
              <a:rPr lang="fr-FR" dirty="0" smtClean="0">
                <a:solidFill>
                  <a:srgbClr val="000000"/>
                </a:solidFill>
              </a:rPr>
              <a:t>6.	Tracer sur Python cette fonction et la probabilité associée pour </a:t>
            </a:r>
            <a:r>
              <a:rPr lang="fr-FR" dirty="0" smtClean="0">
                <a:solidFill>
                  <a:srgbClr val="000000"/>
                </a:solidFill>
              </a:rPr>
              <a:t>différentes valeurs </a:t>
            </a:r>
            <a:r>
              <a:rPr lang="fr-FR" dirty="0" smtClean="0">
                <a:solidFill>
                  <a:srgbClr val="000000"/>
                </a:solidFill>
              </a:rPr>
              <a:t>de </a:t>
            </a:r>
            <a:r>
              <a:rPr lang="fr-FR" i="1" dirty="0" smtClean="0">
                <a:solidFill>
                  <a:srgbClr val="000000"/>
                </a:solidFill>
              </a:rPr>
              <a:t>n</a:t>
            </a:r>
            <a:r>
              <a:rPr lang="fr-FR" dirty="0" smtClean="0">
                <a:solidFill>
                  <a:srgbClr val="000000"/>
                </a:solidFill>
              </a:rPr>
              <a:t>.</a:t>
            </a:r>
          </a:p>
          <a:p>
            <a:pPr marL="355600" lvl="3" indent="-355600">
              <a:buClr>
                <a:srgbClr val="C00000"/>
              </a:buClr>
              <a:buNone/>
            </a:pPr>
            <a:r>
              <a:rPr lang="fr-FR" u="sng" dirty="0" smtClean="0">
                <a:solidFill>
                  <a:srgbClr val="000000"/>
                </a:solidFill>
              </a:rPr>
              <a:t>Réponse : </a:t>
            </a:r>
            <a:r>
              <a:rPr lang="fr-FR" dirty="0" smtClean="0">
                <a:solidFill>
                  <a:srgbClr val="000000"/>
                </a:solidFill>
              </a:rPr>
              <a:t> </a:t>
            </a:r>
            <a:endParaRPr lang="fr-FR" u="sng" dirty="0" smtClean="0">
              <a:solidFill>
                <a:srgbClr val="000000"/>
              </a:solidFill>
            </a:endParaRPr>
          </a:p>
        </p:txBody>
      </p:sp>
      <p:sp>
        <p:nvSpPr>
          <p:cNvPr id="4" name="Espace réservé du numéro de diapositive 3"/>
          <p:cNvSpPr>
            <a:spLocks noGrp="1"/>
          </p:cNvSpPr>
          <p:nvPr>
            <p:ph type="sldNum" sz="quarter" idx="15"/>
          </p:nvPr>
        </p:nvSpPr>
        <p:spPr>
          <a:xfrm>
            <a:off x="8138864" y="5733256"/>
            <a:ext cx="609600" cy="521208"/>
          </a:xfrm>
        </p:spPr>
        <p:txBody>
          <a:bodyPr/>
          <a:lstStyle/>
          <a:p>
            <a:fld id="{CF4668DC-857F-487D-BFFA-8C0CA5037977}" type="slidenum">
              <a:rPr lang="fr-BE" smtClean="0"/>
              <a:pPr/>
              <a:t>28</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pic>
        <p:nvPicPr>
          <p:cNvPr id="2050" name="Picture 2"/>
          <p:cNvPicPr>
            <a:picLocks noChangeAspect="1" noChangeArrowheads="1"/>
          </p:cNvPicPr>
          <p:nvPr/>
        </p:nvPicPr>
        <p:blipFill>
          <a:blip r:embed="rId2" cstate="print"/>
          <a:srcRect/>
          <a:stretch>
            <a:fillRect/>
          </a:stretch>
        </p:blipFill>
        <p:spPr bwMode="auto">
          <a:xfrm>
            <a:off x="467544" y="4221088"/>
            <a:ext cx="7202765" cy="21081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251520" y="1600200"/>
            <a:ext cx="7992888" cy="5141168"/>
          </a:xfrm>
        </p:spPr>
        <p:txBody>
          <a:bodyPr>
            <a:normAutofit/>
          </a:bodyPr>
          <a:lstStyle/>
          <a:p>
            <a:pPr marL="0" lvl="3" indent="0">
              <a:buClr>
                <a:srgbClr val="C00000"/>
              </a:buClr>
              <a:buNone/>
            </a:pPr>
            <a:r>
              <a:rPr lang="fr-FR" dirty="0" smtClean="0">
                <a:solidFill>
                  <a:srgbClr val="000000"/>
                </a:solidFill>
              </a:rPr>
              <a:t>5. Interpréter ces résultats et retrouver le résultat attendu par la loi des grands nombre. Donner l’intérêt de la théorie des grandes déviations.</a:t>
            </a:r>
          </a:p>
          <a:p>
            <a:pPr marL="0" lvl="3" indent="0">
              <a:buClr>
                <a:srgbClr val="C00000"/>
              </a:buClr>
              <a:buNone/>
            </a:pPr>
            <a:r>
              <a:rPr lang="fr-FR" u="sng" dirty="0" smtClean="0">
                <a:solidFill>
                  <a:srgbClr val="000000"/>
                </a:solidFill>
              </a:rPr>
              <a:t>Réponse :</a:t>
            </a:r>
            <a:r>
              <a:rPr lang="fr-FR" dirty="0" smtClean="0">
                <a:solidFill>
                  <a:srgbClr val="000000"/>
                </a:solidFill>
              </a:rPr>
              <a:t> On voit que plus le nombre de </a:t>
            </a:r>
            <a:r>
              <a:rPr lang="fr-FR" dirty="0" smtClean="0">
                <a:solidFill>
                  <a:srgbClr val="000000"/>
                </a:solidFill>
              </a:rPr>
              <a:t>lancers </a:t>
            </a:r>
            <a:r>
              <a:rPr lang="fr-FR" dirty="0" smtClean="0">
                <a:solidFill>
                  <a:srgbClr val="000000"/>
                </a:solidFill>
              </a:rPr>
              <a:t>augmente, plus on a de chance d’obtenir la valeur ½, et à l’inverse moins on a de chances d’observer une valeur différente. On retrouve la loi des grands nombres. La théorie des grandes déviations nous </a:t>
            </a:r>
            <a:r>
              <a:rPr lang="fr-FR" dirty="0" smtClean="0">
                <a:solidFill>
                  <a:srgbClr val="000000"/>
                </a:solidFill>
              </a:rPr>
              <a:t>informe également </a:t>
            </a:r>
            <a:r>
              <a:rPr lang="fr-FR" dirty="0" smtClean="0">
                <a:solidFill>
                  <a:srgbClr val="000000"/>
                </a:solidFill>
              </a:rPr>
              <a:t>sur le comportement des valeurs rares, même loin de la valeur la plus probable.</a:t>
            </a:r>
          </a:p>
        </p:txBody>
      </p:sp>
      <p:sp>
        <p:nvSpPr>
          <p:cNvPr id="4" name="Espace réservé du numéro de diapositive 3"/>
          <p:cNvSpPr>
            <a:spLocks noGrp="1"/>
          </p:cNvSpPr>
          <p:nvPr>
            <p:ph type="sldNum" sz="quarter" idx="15"/>
          </p:nvPr>
        </p:nvSpPr>
        <p:spPr>
          <a:xfrm>
            <a:off x="8138864" y="5733256"/>
            <a:ext cx="609600" cy="521208"/>
          </a:xfrm>
        </p:spPr>
        <p:txBody>
          <a:bodyPr/>
          <a:lstStyle/>
          <a:p>
            <a:fld id="{CF4668DC-857F-487D-BFFA-8C0CA5037977}" type="slidenum">
              <a:rPr lang="fr-BE" smtClean="0"/>
              <a:pPr/>
              <a:t>29</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  Mon parcours</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a:t>
            </a:fld>
            <a:endParaRPr lang="fr-BE"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III.  Ma mission doctorale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30</a:t>
            </a:fld>
            <a:endParaRPr lang="fr-BE"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MISS</a:t>
            </a:r>
            <a:endParaRPr lang="fr-FR" dirty="0"/>
          </a:p>
        </p:txBody>
      </p:sp>
      <p:sp>
        <p:nvSpPr>
          <p:cNvPr id="3" name="Espace réservé du contenu 2"/>
          <p:cNvSpPr>
            <a:spLocks noGrp="1"/>
          </p:cNvSpPr>
          <p:nvPr>
            <p:ph sz="quarter" idx="1"/>
          </p:nvPr>
        </p:nvSpPr>
        <p:spPr>
          <a:xfrm>
            <a:off x="467544" y="1556792"/>
            <a:ext cx="7859216" cy="4873752"/>
          </a:xfrm>
        </p:spPr>
        <p:txBody>
          <a:bodyPr>
            <a:normAutofit/>
          </a:bodyPr>
          <a:lstStyle/>
          <a:p>
            <a:pPr algn="ctr">
              <a:buClr>
                <a:srgbClr val="226664"/>
              </a:buClr>
              <a:buSzPct val="100000"/>
            </a:pPr>
            <a:r>
              <a:rPr lang="fr-FR" dirty="0" smtClean="0">
                <a:solidFill>
                  <a:schemeClr val="accent3"/>
                </a:solidFill>
              </a:rPr>
              <a:t>M</a:t>
            </a:r>
            <a:r>
              <a:rPr lang="fr-FR" b="0" dirty="0" smtClean="0"/>
              <a:t>aison d’</a:t>
            </a:r>
            <a:r>
              <a:rPr lang="fr-FR" dirty="0" smtClean="0">
                <a:solidFill>
                  <a:schemeClr val="accent3"/>
                </a:solidFill>
              </a:rPr>
              <a:t>I</a:t>
            </a:r>
            <a:r>
              <a:rPr lang="fr-FR" b="0" dirty="0" smtClean="0"/>
              <a:t>nitiation et de </a:t>
            </a:r>
            <a:r>
              <a:rPr lang="fr-FR" dirty="0" smtClean="0">
                <a:solidFill>
                  <a:schemeClr val="accent3"/>
                </a:solidFill>
              </a:rPr>
              <a:t>S</a:t>
            </a:r>
            <a:r>
              <a:rPr lang="fr-FR" b="0" dirty="0" smtClean="0"/>
              <a:t>ensibilisation aux </a:t>
            </a:r>
            <a:r>
              <a:rPr lang="fr-FR" dirty="0" smtClean="0">
                <a:solidFill>
                  <a:schemeClr val="accent3"/>
                </a:solidFill>
              </a:rPr>
              <a:t>S</a:t>
            </a:r>
            <a:r>
              <a:rPr lang="fr-FR" b="0" dirty="0" smtClean="0"/>
              <a:t>ciences</a:t>
            </a:r>
          </a:p>
          <a:p>
            <a:pPr>
              <a:buClr>
                <a:srgbClr val="226664"/>
              </a:buClr>
              <a:buSzPct val="100000"/>
            </a:pPr>
            <a:endParaRPr lang="fr-FR" dirty="0" smtClean="0"/>
          </a:p>
          <a:p>
            <a:pPr>
              <a:buClr>
                <a:srgbClr val="226664"/>
              </a:buClr>
              <a:buSzPct val="100000"/>
            </a:pPr>
            <a:endParaRPr lang="fr-FR" dirty="0" smtClean="0"/>
          </a:p>
          <a:p>
            <a:pPr>
              <a:buClr>
                <a:srgbClr val="226664"/>
              </a:buClr>
              <a:buSzPct val="100000"/>
            </a:pPr>
            <a:endParaRPr lang="fr-FR" dirty="0" smtClean="0"/>
          </a:p>
          <a:p>
            <a:pPr>
              <a:buClr>
                <a:srgbClr val="226664"/>
              </a:buClr>
              <a:buSzPct val="100000"/>
            </a:pPr>
            <a:endParaRPr lang="fr-FR" dirty="0" smtClean="0"/>
          </a:p>
          <a:p>
            <a:pPr>
              <a:buClr>
                <a:srgbClr val="226664"/>
              </a:buClr>
              <a:buSzPct val="100000"/>
            </a:pPr>
            <a:endParaRPr lang="fr-FR" dirty="0" smtClean="0"/>
          </a:p>
          <a:p>
            <a:pPr>
              <a:buClr>
                <a:srgbClr val="226664"/>
              </a:buClr>
              <a:buSzPct val="100000"/>
            </a:pPr>
            <a:endParaRPr lang="fr-FR" sz="700" dirty="0" smtClean="0"/>
          </a:p>
          <a:p>
            <a:pPr>
              <a:buClr>
                <a:srgbClr val="226664"/>
              </a:buClr>
              <a:buSzPct val="100000"/>
            </a:pPr>
            <a:endParaRPr lang="fr-FR" sz="700" dirty="0" smtClean="0"/>
          </a:p>
          <a:p>
            <a:pPr>
              <a:buClr>
                <a:srgbClr val="226664"/>
              </a:buClr>
              <a:buSzPct val="100000"/>
              <a:buFont typeface="Arial" pitchFamily="34" charset="0"/>
              <a:buChar char="•"/>
            </a:pPr>
            <a:r>
              <a:rPr lang="fr-FR" sz="1800" b="0" dirty="0" smtClean="0">
                <a:solidFill>
                  <a:srgbClr val="000000"/>
                </a:solidFill>
              </a:rPr>
              <a:t>Du CE2 à la 3</a:t>
            </a:r>
            <a:r>
              <a:rPr lang="fr-FR" sz="1800" b="0" baseline="30000" dirty="0" smtClean="0">
                <a:solidFill>
                  <a:srgbClr val="000000"/>
                </a:solidFill>
              </a:rPr>
              <a:t>ème</a:t>
            </a:r>
            <a:endParaRPr lang="fr-FR" sz="1800" b="0" dirty="0" smtClean="0">
              <a:solidFill>
                <a:srgbClr val="000000"/>
              </a:solidFill>
            </a:endParaRPr>
          </a:p>
          <a:p>
            <a:pPr>
              <a:buClr>
                <a:srgbClr val="226664"/>
              </a:buClr>
              <a:buSzPct val="100000"/>
              <a:buFont typeface="Arial" pitchFamily="34" charset="0"/>
              <a:buChar char="•"/>
            </a:pPr>
            <a:r>
              <a:rPr lang="fr-FR" sz="1800" b="0" dirty="0" smtClean="0">
                <a:solidFill>
                  <a:srgbClr val="000000"/>
                </a:solidFill>
              </a:rPr>
              <a:t>Divers ateliers: maths, physique, SVT, histoire, sciences sociales…</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31</a:t>
            </a:fld>
            <a:endParaRPr lang="fr-BE" dirty="0"/>
          </a:p>
        </p:txBody>
      </p:sp>
      <p:sp>
        <p:nvSpPr>
          <p:cNvPr id="5" name="Espace réservé du pied de page 4"/>
          <p:cNvSpPr>
            <a:spLocks noGrp="1"/>
          </p:cNvSpPr>
          <p:nvPr>
            <p:ph type="ftr" sz="quarter" idx="16"/>
          </p:nvPr>
        </p:nvSpPr>
        <p:spPr>
          <a:xfrm>
            <a:off x="179512" y="260648"/>
            <a:ext cx="5400600" cy="365760"/>
          </a:xfrm>
        </p:spPr>
        <p:txBody>
          <a:bodyPr/>
          <a:lstStyle/>
          <a:p>
            <a:pPr marL="400050" indent="-400050">
              <a:buFont typeface="+mj-lt"/>
              <a:buAutoNum type="romanUcPeriod" startAt="3"/>
            </a:pPr>
            <a:r>
              <a:rPr lang="fr-FR" dirty="0" smtClean="0"/>
              <a:t>Présentation de ma mission doctorale</a:t>
            </a:r>
            <a:endParaRPr lang="fr-BE" dirty="0" smtClean="0"/>
          </a:p>
        </p:txBody>
      </p:sp>
      <p:pic>
        <p:nvPicPr>
          <p:cNvPr id="11276" name="Picture 12" descr="http://hebergement.u-psud.fr/miss/miss_dir/wp-content/uploads/2016/05/P_20190201_103037bis.jpg"/>
          <p:cNvPicPr>
            <a:picLocks noChangeAspect="1" noChangeArrowheads="1"/>
          </p:cNvPicPr>
          <p:nvPr/>
        </p:nvPicPr>
        <p:blipFill>
          <a:blip r:embed="rId2" cstate="print"/>
          <a:srcRect/>
          <a:stretch>
            <a:fillRect/>
          </a:stretch>
        </p:blipFill>
        <p:spPr bwMode="auto">
          <a:xfrm>
            <a:off x="4138610" y="2132856"/>
            <a:ext cx="3601742" cy="2025980"/>
          </a:xfrm>
          <a:prstGeom prst="rect">
            <a:avLst/>
          </a:prstGeom>
          <a:noFill/>
        </p:spPr>
      </p:pic>
      <p:pic>
        <p:nvPicPr>
          <p:cNvPr id="11280" name="Picture 16" descr="http://hebergement.u-psud.fr/miss/miss_dir/wp-content/uploads/2016/09/IMGP4886bis.jpg"/>
          <p:cNvPicPr>
            <a:picLocks noChangeAspect="1" noChangeArrowheads="1"/>
          </p:cNvPicPr>
          <p:nvPr/>
        </p:nvPicPr>
        <p:blipFill>
          <a:blip r:embed="rId3" cstate="print"/>
          <a:srcRect/>
          <a:stretch>
            <a:fillRect/>
          </a:stretch>
        </p:blipFill>
        <p:spPr bwMode="auto">
          <a:xfrm>
            <a:off x="971600" y="2142611"/>
            <a:ext cx="3034045" cy="2015149"/>
          </a:xfrm>
          <a:prstGeom prst="rect">
            <a:avLst/>
          </a:prstGeom>
          <a:noFill/>
        </p:spPr>
      </p:pic>
      <p:sp>
        <p:nvSpPr>
          <p:cNvPr id="10" name="ZoneTexte 9"/>
          <p:cNvSpPr txBox="1"/>
          <p:nvPr/>
        </p:nvSpPr>
        <p:spPr>
          <a:xfrm>
            <a:off x="827584" y="4653136"/>
            <a:ext cx="184731" cy="369332"/>
          </a:xfrm>
          <a:prstGeom prst="rect">
            <a:avLst/>
          </a:prstGeom>
          <a:noFill/>
        </p:spPr>
        <p:txBody>
          <a:bodyPr wrap="none" rtlCol="0">
            <a:spAutoFit/>
          </a:bodyPr>
          <a:lstStyle/>
          <a:p>
            <a:endParaRPr lang="fr-F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20688"/>
            <a:ext cx="7467600" cy="652932"/>
          </a:xfrm>
        </p:spPr>
        <p:txBody>
          <a:bodyPr>
            <a:normAutofit fontScale="90000"/>
          </a:bodyPr>
          <a:lstStyle/>
          <a:p>
            <a:r>
              <a:rPr lang="fr-FR" dirty="0" smtClean="0"/>
              <a:t>Exemple d’atelier : couleurs du nano-monde</a:t>
            </a:r>
            <a:endParaRPr lang="fr-FR" dirty="0"/>
          </a:p>
        </p:txBody>
      </p:sp>
      <p:sp>
        <p:nvSpPr>
          <p:cNvPr id="5" name="Espace réservé du pied de page 4"/>
          <p:cNvSpPr>
            <a:spLocks noGrp="1"/>
          </p:cNvSpPr>
          <p:nvPr>
            <p:ph type="ftr" sz="quarter" idx="16"/>
          </p:nvPr>
        </p:nvSpPr>
        <p:spPr>
          <a:xfrm>
            <a:off x="179512" y="260648"/>
            <a:ext cx="4968552" cy="365760"/>
          </a:xfrm>
        </p:spPr>
        <p:txBody>
          <a:bodyPr/>
          <a:lstStyle/>
          <a:p>
            <a:pPr marL="400050" indent="-400050">
              <a:buFont typeface="+mj-lt"/>
              <a:buAutoNum type="romanUcPeriod" startAt="3"/>
            </a:pPr>
            <a:r>
              <a:rPr lang="fr-FR" dirty="0" smtClean="0"/>
              <a:t>Présentation de ma mission doctorale</a:t>
            </a:r>
            <a:endParaRPr lang="fr-BE" dirty="0" smtClean="0"/>
          </a:p>
        </p:txBody>
      </p:sp>
      <p:cxnSp>
        <p:nvCxnSpPr>
          <p:cNvPr id="19" name="Connecteur droit 18"/>
          <p:cNvCxnSpPr/>
          <p:nvPr/>
        </p:nvCxnSpPr>
        <p:spPr>
          <a:xfrm>
            <a:off x="3707904" y="1273620"/>
            <a:ext cx="0" cy="53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457200" y="4509120"/>
            <a:ext cx="792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7236296" y="476672"/>
            <a:ext cx="1375698" cy="369332"/>
          </a:xfrm>
          <a:prstGeom prst="rect">
            <a:avLst/>
          </a:prstGeom>
          <a:noFill/>
        </p:spPr>
        <p:txBody>
          <a:bodyPr wrap="none" rtlCol="0">
            <a:spAutoFit/>
          </a:bodyPr>
          <a:lstStyle/>
          <a:p>
            <a:r>
              <a:rPr lang="fr-FR" dirty="0" smtClean="0"/>
              <a:t>(CE2 à la 6</a:t>
            </a:r>
            <a:r>
              <a:rPr lang="fr-FR" baseline="30000" dirty="0" smtClean="0"/>
              <a:t>e</a:t>
            </a:r>
            <a:r>
              <a:rPr lang="fr-FR" dirty="0" smtClean="0"/>
              <a:t>)</a:t>
            </a:r>
            <a:endParaRPr lang="fr-FR" dirty="0"/>
          </a:p>
        </p:txBody>
      </p:sp>
      <p:sp>
        <p:nvSpPr>
          <p:cNvPr id="23" name="ZoneTexte 22"/>
          <p:cNvSpPr txBox="1"/>
          <p:nvPr/>
        </p:nvSpPr>
        <p:spPr>
          <a:xfrm>
            <a:off x="899592" y="4581128"/>
            <a:ext cx="2089033" cy="369332"/>
          </a:xfrm>
          <a:prstGeom prst="rect">
            <a:avLst/>
          </a:prstGeom>
          <a:noFill/>
        </p:spPr>
        <p:txBody>
          <a:bodyPr wrap="none" rtlCol="0">
            <a:spAutoFit/>
          </a:bodyPr>
          <a:lstStyle/>
          <a:p>
            <a:r>
              <a:rPr lang="fr-FR" dirty="0" smtClean="0"/>
              <a:t>Couleur pigmentaire</a:t>
            </a:r>
            <a:endParaRPr lang="fr-FR" dirty="0"/>
          </a:p>
        </p:txBody>
      </p:sp>
      <p:pic>
        <p:nvPicPr>
          <p:cNvPr id="7170" name="Picture 2" descr=" "/>
          <p:cNvPicPr>
            <a:picLocks noChangeAspect="1" noChangeArrowheads="1"/>
          </p:cNvPicPr>
          <p:nvPr/>
        </p:nvPicPr>
        <p:blipFill>
          <a:blip r:embed="rId2" cstate="print"/>
          <a:srcRect/>
          <a:stretch>
            <a:fillRect/>
          </a:stretch>
        </p:blipFill>
        <p:spPr bwMode="auto">
          <a:xfrm>
            <a:off x="539552" y="1988840"/>
            <a:ext cx="2976331" cy="2232248"/>
          </a:xfrm>
          <a:prstGeom prst="rect">
            <a:avLst/>
          </a:prstGeom>
          <a:noFill/>
        </p:spPr>
      </p:pic>
      <p:sp>
        <p:nvSpPr>
          <p:cNvPr id="25" name="ZoneTexte 24"/>
          <p:cNvSpPr txBox="1"/>
          <p:nvPr/>
        </p:nvSpPr>
        <p:spPr>
          <a:xfrm>
            <a:off x="995603" y="1484784"/>
            <a:ext cx="1991827" cy="369332"/>
          </a:xfrm>
          <a:prstGeom prst="rect">
            <a:avLst/>
          </a:prstGeom>
          <a:noFill/>
        </p:spPr>
        <p:txBody>
          <a:bodyPr wrap="none" rtlCol="0">
            <a:spAutoFit/>
          </a:bodyPr>
          <a:lstStyle/>
          <a:p>
            <a:r>
              <a:rPr lang="fr-FR" dirty="0" smtClean="0"/>
              <a:t>Vision des couleurs</a:t>
            </a:r>
            <a:endParaRPr lang="fr-FR" dirty="0"/>
          </a:p>
        </p:txBody>
      </p:sp>
      <p:sp>
        <p:nvSpPr>
          <p:cNvPr id="28" name="ZoneTexte 27"/>
          <p:cNvSpPr txBox="1"/>
          <p:nvPr/>
        </p:nvSpPr>
        <p:spPr>
          <a:xfrm>
            <a:off x="4829155" y="1412776"/>
            <a:ext cx="1903085" cy="369332"/>
          </a:xfrm>
          <a:prstGeom prst="rect">
            <a:avLst/>
          </a:prstGeom>
          <a:noFill/>
        </p:spPr>
        <p:txBody>
          <a:bodyPr wrap="none" rtlCol="0">
            <a:spAutoFit/>
          </a:bodyPr>
          <a:lstStyle/>
          <a:p>
            <a:r>
              <a:rPr lang="fr-FR" dirty="0" smtClean="0"/>
              <a:t>Couleur des objets</a:t>
            </a:r>
            <a:endParaRPr lang="fr-FR" dirty="0"/>
          </a:p>
        </p:txBody>
      </p:sp>
      <p:pic>
        <p:nvPicPr>
          <p:cNvPr id="7173" name="Picture 5" descr=" "/>
          <p:cNvPicPr>
            <a:picLocks noChangeAspect="1" noChangeArrowheads="1"/>
          </p:cNvPicPr>
          <p:nvPr/>
        </p:nvPicPr>
        <p:blipFill>
          <a:blip r:embed="rId3" cstate="print"/>
          <a:srcRect r="9091" b="10585"/>
          <a:stretch>
            <a:fillRect/>
          </a:stretch>
        </p:blipFill>
        <p:spPr bwMode="auto">
          <a:xfrm>
            <a:off x="3923928" y="5013176"/>
            <a:ext cx="2160240" cy="1593558"/>
          </a:xfrm>
          <a:prstGeom prst="rect">
            <a:avLst/>
          </a:prstGeom>
          <a:noFill/>
        </p:spPr>
      </p:pic>
      <p:sp>
        <p:nvSpPr>
          <p:cNvPr id="33" name="ZoneTexte 32"/>
          <p:cNvSpPr txBox="1"/>
          <p:nvPr/>
        </p:nvSpPr>
        <p:spPr>
          <a:xfrm>
            <a:off x="5067367" y="4581128"/>
            <a:ext cx="2024913" cy="369332"/>
          </a:xfrm>
          <a:prstGeom prst="rect">
            <a:avLst/>
          </a:prstGeom>
          <a:noFill/>
        </p:spPr>
        <p:txBody>
          <a:bodyPr wrap="none" rtlCol="0">
            <a:spAutoFit/>
          </a:bodyPr>
          <a:lstStyle/>
          <a:p>
            <a:r>
              <a:rPr lang="fr-FR" dirty="0" smtClean="0"/>
              <a:t>Couleur structurelle</a:t>
            </a:r>
            <a:endParaRPr lang="fr-FR" dirty="0"/>
          </a:p>
        </p:txBody>
      </p:sp>
      <p:pic>
        <p:nvPicPr>
          <p:cNvPr id="7178" name="Picture 10"/>
          <p:cNvPicPr>
            <a:picLocks noChangeAspect="1" noChangeArrowheads="1"/>
          </p:cNvPicPr>
          <p:nvPr/>
        </p:nvPicPr>
        <p:blipFill>
          <a:blip r:embed="rId4" cstate="print"/>
          <a:srcRect/>
          <a:stretch>
            <a:fillRect/>
          </a:stretch>
        </p:blipFill>
        <p:spPr bwMode="auto">
          <a:xfrm>
            <a:off x="4067944" y="1916832"/>
            <a:ext cx="3672408" cy="2308561"/>
          </a:xfrm>
          <a:prstGeom prst="rect">
            <a:avLst/>
          </a:prstGeom>
          <a:noFill/>
          <a:ln w="9525">
            <a:noFill/>
            <a:miter lim="800000"/>
            <a:headEnd/>
            <a:tailEnd/>
          </a:ln>
          <a:effectLst/>
        </p:spPr>
      </p:pic>
      <p:pic>
        <p:nvPicPr>
          <p:cNvPr id="7179" name="Picture 11"/>
          <p:cNvPicPr>
            <a:picLocks noChangeAspect="1" noChangeArrowheads="1"/>
          </p:cNvPicPr>
          <p:nvPr/>
        </p:nvPicPr>
        <p:blipFill>
          <a:blip r:embed="rId5" cstate="print"/>
          <a:srcRect/>
          <a:stretch>
            <a:fillRect/>
          </a:stretch>
        </p:blipFill>
        <p:spPr bwMode="auto">
          <a:xfrm>
            <a:off x="2915816" y="5022130"/>
            <a:ext cx="552851" cy="1647230"/>
          </a:xfrm>
          <a:prstGeom prst="rect">
            <a:avLst/>
          </a:prstGeom>
          <a:noFill/>
          <a:ln w="9525">
            <a:noFill/>
            <a:miter lim="800000"/>
            <a:headEnd/>
            <a:tailEnd/>
          </a:ln>
          <a:effectLst/>
        </p:spPr>
      </p:pic>
      <p:pic>
        <p:nvPicPr>
          <p:cNvPr id="7180" name="Picture 12"/>
          <p:cNvPicPr>
            <a:picLocks noChangeAspect="1" noChangeArrowheads="1"/>
          </p:cNvPicPr>
          <p:nvPr/>
        </p:nvPicPr>
        <p:blipFill>
          <a:blip r:embed="rId6" cstate="print"/>
          <a:srcRect/>
          <a:stretch>
            <a:fillRect/>
          </a:stretch>
        </p:blipFill>
        <p:spPr bwMode="auto">
          <a:xfrm>
            <a:off x="395536" y="5085184"/>
            <a:ext cx="2237591" cy="1465709"/>
          </a:xfrm>
          <a:prstGeom prst="rect">
            <a:avLst/>
          </a:prstGeom>
          <a:noFill/>
          <a:ln w="9525">
            <a:noFill/>
            <a:miter lim="800000"/>
            <a:headEnd/>
            <a:tailEnd/>
          </a:ln>
          <a:effectLst/>
        </p:spPr>
      </p:pic>
      <p:pic>
        <p:nvPicPr>
          <p:cNvPr id="7181" name="Picture 13"/>
          <p:cNvPicPr>
            <a:picLocks noChangeAspect="1" noChangeArrowheads="1"/>
          </p:cNvPicPr>
          <p:nvPr/>
        </p:nvPicPr>
        <p:blipFill>
          <a:blip r:embed="rId7" cstate="print"/>
          <a:srcRect/>
          <a:stretch>
            <a:fillRect/>
          </a:stretch>
        </p:blipFill>
        <p:spPr bwMode="auto">
          <a:xfrm>
            <a:off x="6208680" y="5301208"/>
            <a:ext cx="1872208" cy="1143275"/>
          </a:xfrm>
          <a:prstGeom prst="rect">
            <a:avLst/>
          </a:prstGeom>
          <a:noFill/>
          <a:ln w="9525">
            <a:noFill/>
            <a:miter lim="800000"/>
            <a:headEnd/>
            <a:tailEnd/>
          </a:ln>
          <a:effectLst/>
        </p:spPr>
      </p:pic>
      <p:sp>
        <p:nvSpPr>
          <p:cNvPr id="3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32</a:t>
            </a:fld>
            <a:endParaRPr lang="fr-BE"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352928" cy="4873752"/>
          </a:xfrm>
        </p:spPr>
        <p:txBody>
          <a:bodyPr>
            <a:normAutofit/>
          </a:bodyPr>
          <a:lstStyle/>
          <a:p>
            <a:pPr>
              <a:buClr>
                <a:srgbClr val="226664"/>
              </a:buClr>
              <a:buSzPct val="100000"/>
              <a:buFont typeface="Arial" pitchFamily="34" charset="0"/>
              <a:buChar char="•"/>
            </a:pPr>
            <a:r>
              <a:rPr lang="fr-FR" dirty="0" smtClean="0"/>
              <a:t>En pratique :</a:t>
            </a:r>
          </a:p>
          <a:p>
            <a:pPr lvl="1">
              <a:buClr>
                <a:srgbClr val="000000"/>
              </a:buClr>
              <a:buFont typeface="Symbol" pitchFamily="18" charset="2"/>
              <a:buChar char=""/>
            </a:pPr>
            <a:r>
              <a:rPr lang="fr-FR" dirty="0" smtClean="0">
                <a:solidFill>
                  <a:srgbClr val="000000"/>
                </a:solidFill>
              </a:rPr>
              <a:t>Mettre en place une séance de TP</a:t>
            </a:r>
          </a:p>
          <a:p>
            <a:pPr lvl="1">
              <a:buClr>
                <a:srgbClr val="000000"/>
              </a:buClr>
              <a:buFont typeface="Symbol" pitchFamily="18" charset="2"/>
              <a:buChar char=""/>
            </a:pPr>
            <a:r>
              <a:rPr lang="fr-FR" dirty="0" smtClean="0">
                <a:solidFill>
                  <a:srgbClr val="000000"/>
                </a:solidFill>
              </a:rPr>
              <a:t>Gestion d’une classe, gestion du temps</a:t>
            </a:r>
          </a:p>
          <a:p>
            <a:pPr>
              <a:buClr>
                <a:srgbClr val="226664"/>
              </a:buClr>
              <a:buSzPct val="100000"/>
            </a:pPr>
            <a:endParaRPr lang="fr-FR" dirty="0" smtClean="0"/>
          </a:p>
          <a:p>
            <a:pPr>
              <a:buClr>
                <a:srgbClr val="226664"/>
              </a:buClr>
              <a:buSzPct val="100000"/>
              <a:buFont typeface="Arial" pitchFamily="34" charset="0"/>
              <a:buChar char="•"/>
            </a:pPr>
            <a:r>
              <a:rPr lang="fr-FR" dirty="0" smtClean="0"/>
              <a:t>Vis-à-vis de l’équipe pédagogique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Travail d’équipe et coordination</a:t>
            </a: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r>
              <a:rPr lang="fr-FR" dirty="0" smtClean="0"/>
              <a:t>Compétence de pédagogie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Utilisation de nouveaux outils d’apprentissage</a:t>
            </a:r>
          </a:p>
          <a:p>
            <a:pPr lvl="1">
              <a:buClr>
                <a:srgbClr val="000000"/>
              </a:buClr>
              <a:buFont typeface="Symbol" pitchFamily="18" charset="2"/>
              <a:buChar char=""/>
            </a:pPr>
            <a:r>
              <a:rPr lang="fr-FR" dirty="0" smtClean="0">
                <a:solidFill>
                  <a:srgbClr val="000000"/>
                </a:solidFill>
              </a:rPr>
              <a:t>Méthodologie d’enseignement basée sur la démarche scientifique</a:t>
            </a:r>
          </a:p>
          <a:p>
            <a:pPr lvl="1">
              <a:buClr>
                <a:srgbClr val="000000"/>
              </a:buClr>
              <a:buFont typeface="Symbol" pitchFamily="18" charset="2"/>
              <a:buChar char=""/>
            </a:pPr>
            <a:endParaRPr lang="fr-FR" dirty="0" smtClean="0">
              <a:solidFill>
                <a:srgbClr val="000000"/>
              </a:solidFill>
            </a:endParaRP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420888"/>
            <a:ext cx="5976664" cy="1499240"/>
          </a:xfrm>
          <a:gradFill flip="none" rotWithShape="1">
            <a:gsLst>
              <a:gs pos="0">
                <a:srgbClr val="2E8686">
                  <a:shade val="30000"/>
                  <a:satMod val="115000"/>
                </a:srgbClr>
              </a:gs>
              <a:gs pos="50000">
                <a:srgbClr val="2E8686">
                  <a:shade val="67500"/>
                  <a:satMod val="115000"/>
                </a:srgbClr>
              </a:gs>
              <a:gs pos="100000">
                <a:srgbClr val="2E8686">
                  <a:shade val="100000"/>
                  <a:satMod val="115000"/>
                </a:srgbClr>
              </a:gs>
            </a:gsLst>
            <a:lin ang="16200000" scaled="1"/>
            <a:tileRect/>
          </a:gradFill>
          <a:ln>
            <a:noFill/>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a:lstStyle/>
          <a:p>
            <a:r>
              <a:rPr lang="fr-FR" dirty="0" smtClean="0"/>
              <a:t>Merci pour votre attention !</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34</a:t>
            </a:fld>
            <a:endParaRPr lang="fr-BE"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CF4668DC-857F-487D-BFFA-8C0CA5037977}" type="slidenum">
              <a:rPr lang="fr-BE" smtClean="0"/>
              <a:pPr/>
              <a:t>35</a:t>
            </a:fld>
            <a:endParaRPr lang="fr-BE"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395536" y="1628800"/>
            <a:ext cx="4924938" cy="400110"/>
          </a:xfrm>
          <a:prstGeom prst="rect">
            <a:avLst/>
          </a:prstGeom>
          <a:noFill/>
        </p:spPr>
        <p:txBody>
          <a:bodyPr wrap="none" rtlCol="0">
            <a:spAutoFit/>
          </a:bodyPr>
          <a:lstStyle/>
          <a:p>
            <a:r>
              <a:rPr lang="fr-FR" sz="2000" b="1" u="sng" dirty="0" smtClean="0">
                <a:solidFill>
                  <a:srgbClr val="226664"/>
                </a:solidFill>
              </a:rPr>
              <a:t>Activité 3 :</a:t>
            </a:r>
            <a:r>
              <a:rPr lang="fr-FR" sz="2000" b="1" dirty="0" smtClean="0">
                <a:solidFill>
                  <a:srgbClr val="226664"/>
                </a:solidFill>
              </a:rPr>
              <a:t>     Et pour plusieurs molécules ?</a:t>
            </a:r>
            <a:endParaRPr lang="fr-FR" sz="2000" b="1" dirty="0">
              <a:solidFill>
                <a:srgbClr val="226664"/>
              </a:solidFill>
            </a:endParaRPr>
          </a:p>
        </p:txBody>
      </p:sp>
      <p:sp>
        <p:nvSpPr>
          <p:cNvPr id="9" name="ZoneTexte 8"/>
          <p:cNvSpPr txBox="1"/>
          <p:nvPr/>
        </p:nvSpPr>
        <p:spPr>
          <a:xfrm>
            <a:off x="539552" y="2276873"/>
            <a:ext cx="7848872" cy="923330"/>
          </a:xfrm>
          <a:prstGeom prst="rect">
            <a:avLst/>
          </a:prstGeom>
          <a:noFill/>
        </p:spPr>
        <p:txBody>
          <a:bodyPr wrap="square" rtlCol="0">
            <a:spAutoFit/>
          </a:bodyPr>
          <a:lstStyle/>
          <a:p>
            <a:pPr>
              <a:buFont typeface="Arial" pitchFamily="34" charset="0"/>
              <a:buChar char="•"/>
            </a:pPr>
            <a:r>
              <a:rPr lang="fr-FR" b="1" dirty="0" smtClean="0">
                <a:solidFill>
                  <a:srgbClr val="000000"/>
                </a:solidFill>
              </a:rPr>
              <a:t> Hypothèses : </a:t>
            </a:r>
            <a:r>
              <a:rPr lang="fr-FR" dirty="0" smtClean="0">
                <a:solidFill>
                  <a:srgbClr val="000000"/>
                </a:solidFill>
              </a:rPr>
              <a:t>B en excès. Réaction d’ordre 1. N molécules A.</a:t>
            </a:r>
            <a:endParaRPr lang="fr-FR" b="1" dirty="0" smtClean="0">
              <a:solidFill>
                <a:srgbClr val="000000"/>
              </a:solidFill>
            </a:endParaRPr>
          </a:p>
          <a:p>
            <a:pPr>
              <a:buFont typeface="Arial" pitchFamily="34" charset="0"/>
              <a:buChar char="•"/>
            </a:pPr>
            <a:r>
              <a:rPr lang="fr-FR" b="1" dirty="0" smtClean="0">
                <a:solidFill>
                  <a:srgbClr val="000000"/>
                </a:solidFill>
              </a:rPr>
              <a:t> Problématique:   </a:t>
            </a:r>
            <a:r>
              <a:rPr lang="fr-FR" dirty="0" smtClean="0">
                <a:solidFill>
                  <a:srgbClr val="000000"/>
                </a:solidFill>
              </a:rPr>
              <a:t>Lorsque N est grand, l’étude devient difficile</a:t>
            </a:r>
          </a:p>
          <a:p>
            <a:pPr>
              <a:buFont typeface="Arial" pitchFamily="34" charset="0"/>
              <a:buChar char="•"/>
            </a:pPr>
            <a:r>
              <a:rPr lang="fr-FR" dirty="0" smtClean="0">
                <a:solidFill>
                  <a:srgbClr val="000000"/>
                </a:solidFill>
              </a:rPr>
              <a:t> </a:t>
            </a:r>
            <a:r>
              <a:rPr lang="fr-FR" b="1" dirty="0" smtClean="0">
                <a:solidFill>
                  <a:srgbClr val="000000"/>
                </a:solidFill>
              </a:rPr>
              <a:t>Analogie avec des bonbons :</a:t>
            </a:r>
            <a:endParaRPr lang="fr-FR" b="1" dirty="0">
              <a:solidFill>
                <a:srgbClr val="000000"/>
              </a:solidFill>
            </a:endParaRPr>
          </a:p>
        </p:txBody>
      </p:sp>
      <p:sp>
        <p:nvSpPr>
          <p:cNvPr id="10" name="Ellipse 9"/>
          <p:cNvSpPr/>
          <p:nvPr/>
        </p:nvSpPr>
        <p:spPr>
          <a:xfrm>
            <a:off x="2051720" y="3789040"/>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fr-FR" sz="1200" dirty="0" smtClean="0"/>
              <a:t>2</a:t>
            </a:r>
            <a:endParaRPr lang="fr-FR" sz="1200" dirty="0"/>
          </a:p>
        </p:txBody>
      </p:sp>
      <p:sp>
        <p:nvSpPr>
          <p:cNvPr id="11" name="Ellipse 10"/>
          <p:cNvSpPr/>
          <p:nvPr/>
        </p:nvSpPr>
        <p:spPr>
          <a:xfrm>
            <a:off x="2915816" y="3861048"/>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fr-FR" sz="1200" dirty="0" smtClean="0"/>
              <a:t>4</a:t>
            </a:r>
            <a:endParaRPr lang="fr-FR" sz="1200" dirty="0"/>
          </a:p>
        </p:txBody>
      </p:sp>
      <p:sp>
        <p:nvSpPr>
          <p:cNvPr id="12" name="Ellipse 11"/>
          <p:cNvSpPr/>
          <p:nvPr/>
        </p:nvSpPr>
        <p:spPr>
          <a:xfrm>
            <a:off x="2483768" y="3789040"/>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fr-FR" sz="1200" dirty="0" smtClean="0"/>
              <a:t>3</a:t>
            </a:r>
            <a:endParaRPr lang="fr-FR" sz="1200" dirty="0"/>
          </a:p>
        </p:txBody>
      </p:sp>
      <p:sp>
        <p:nvSpPr>
          <p:cNvPr id="13" name="Ellipse 12"/>
          <p:cNvSpPr/>
          <p:nvPr/>
        </p:nvSpPr>
        <p:spPr>
          <a:xfrm>
            <a:off x="1619672" y="3861048"/>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fr-FR" sz="1200" dirty="0" smtClean="0"/>
              <a:t>1</a:t>
            </a:r>
            <a:endParaRPr lang="fr-FR" sz="1200" dirty="0"/>
          </a:p>
        </p:txBody>
      </p:sp>
      <p:sp>
        <p:nvSpPr>
          <p:cNvPr id="17" name="Sourire 16"/>
          <p:cNvSpPr/>
          <p:nvPr/>
        </p:nvSpPr>
        <p:spPr>
          <a:xfrm>
            <a:off x="827584" y="3501008"/>
            <a:ext cx="360040" cy="360040"/>
          </a:xfrm>
          <a:prstGeom prst="smileyFace">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000000"/>
              </a:solidFill>
            </a:endParaRPr>
          </a:p>
        </p:txBody>
      </p:sp>
      <p:grpSp>
        <p:nvGrpSpPr>
          <p:cNvPr id="3" name="Groupe 72"/>
          <p:cNvGrpSpPr/>
          <p:nvPr/>
        </p:nvGrpSpPr>
        <p:grpSpPr>
          <a:xfrm>
            <a:off x="4644008" y="3789040"/>
            <a:ext cx="1656184" cy="952872"/>
            <a:chOff x="4427984" y="3717032"/>
            <a:chExt cx="1656184" cy="952872"/>
          </a:xfrm>
        </p:grpSpPr>
        <p:sp>
          <p:nvSpPr>
            <p:cNvPr id="18" name="Ellipse 17"/>
            <p:cNvSpPr/>
            <p:nvPr/>
          </p:nvSpPr>
          <p:spPr>
            <a:xfrm>
              <a:off x="5076056" y="3861048"/>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19" name="Ellipse 18"/>
            <p:cNvSpPr/>
            <p:nvPr/>
          </p:nvSpPr>
          <p:spPr>
            <a:xfrm>
              <a:off x="5508104" y="4005064"/>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20" name="Ellipse 19"/>
            <p:cNvSpPr/>
            <p:nvPr/>
          </p:nvSpPr>
          <p:spPr>
            <a:xfrm>
              <a:off x="5004048" y="4149080"/>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21" name="Ellipse 20"/>
            <p:cNvSpPr/>
            <p:nvPr/>
          </p:nvSpPr>
          <p:spPr>
            <a:xfrm>
              <a:off x="4644008" y="3933056"/>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38" name="Ellipse 37"/>
            <p:cNvSpPr/>
            <p:nvPr/>
          </p:nvSpPr>
          <p:spPr>
            <a:xfrm>
              <a:off x="5292080" y="3717032"/>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39" name="Ellipse 38"/>
            <p:cNvSpPr/>
            <p:nvPr/>
          </p:nvSpPr>
          <p:spPr>
            <a:xfrm>
              <a:off x="5796136" y="3861048"/>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40" name="Ellipse 39"/>
            <p:cNvSpPr/>
            <p:nvPr/>
          </p:nvSpPr>
          <p:spPr>
            <a:xfrm>
              <a:off x="5292080" y="4005064"/>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41" name="Ellipse 40"/>
            <p:cNvSpPr/>
            <p:nvPr/>
          </p:nvSpPr>
          <p:spPr>
            <a:xfrm>
              <a:off x="5220072" y="3933056"/>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42" name="Ellipse 41"/>
            <p:cNvSpPr/>
            <p:nvPr/>
          </p:nvSpPr>
          <p:spPr>
            <a:xfrm>
              <a:off x="5228456" y="4013448"/>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43" name="Ellipse 42"/>
            <p:cNvSpPr/>
            <p:nvPr/>
          </p:nvSpPr>
          <p:spPr>
            <a:xfrm>
              <a:off x="5660504" y="4157464"/>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44" name="Ellipse 43"/>
            <p:cNvSpPr/>
            <p:nvPr/>
          </p:nvSpPr>
          <p:spPr>
            <a:xfrm>
              <a:off x="5156448" y="4301480"/>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45" name="Ellipse 44"/>
            <p:cNvSpPr/>
            <p:nvPr/>
          </p:nvSpPr>
          <p:spPr>
            <a:xfrm>
              <a:off x="4796408" y="4085456"/>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46" name="Ellipse 45"/>
            <p:cNvSpPr/>
            <p:nvPr/>
          </p:nvSpPr>
          <p:spPr>
            <a:xfrm>
              <a:off x="5380856" y="4165848"/>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47" name="Ellipse 46"/>
            <p:cNvSpPr/>
            <p:nvPr/>
          </p:nvSpPr>
          <p:spPr>
            <a:xfrm>
              <a:off x="5796136" y="4365104"/>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48" name="Ellipse 47"/>
            <p:cNvSpPr/>
            <p:nvPr/>
          </p:nvSpPr>
          <p:spPr>
            <a:xfrm>
              <a:off x="5308848" y="4453880"/>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49" name="Ellipse 48"/>
            <p:cNvSpPr/>
            <p:nvPr/>
          </p:nvSpPr>
          <p:spPr>
            <a:xfrm>
              <a:off x="4948808" y="4237856"/>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0" name="Ellipse 49"/>
            <p:cNvSpPr/>
            <p:nvPr/>
          </p:nvSpPr>
          <p:spPr>
            <a:xfrm>
              <a:off x="5533256" y="4318248"/>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51" name="Ellipse 50"/>
            <p:cNvSpPr/>
            <p:nvPr/>
          </p:nvSpPr>
          <p:spPr>
            <a:xfrm>
              <a:off x="5148064" y="4437112"/>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52" name="Ellipse 51"/>
            <p:cNvSpPr/>
            <p:nvPr/>
          </p:nvSpPr>
          <p:spPr>
            <a:xfrm>
              <a:off x="5004048" y="3933056"/>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53" name="Ellipse 52"/>
            <p:cNvSpPr/>
            <p:nvPr/>
          </p:nvSpPr>
          <p:spPr>
            <a:xfrm>
              <a:off x="5101208" y="4390256"/>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4" name="Ellipse 53"/>
            <p:cNvSpPr/>
            <p:nvPr/>
          </p:nvSpPr>
          <p:spPr>
            <a:xfrm>
              <a:off x="5685656" y="3933056"/>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55" name="Ellipse 54"/>
            <p:cNvSpPr/>
            <p:nvPr/>
          </p:nvSpPr>
          <p:spPr>
            <a:xfrm>
              <a:off x="5292080" y="4149080"/>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56" name="Ellipse 55"/>
            <p:cNvSpPr/>
            <p:nvPr/>
          </p:nvSpPr>
          <p:spPr>
            <a:xfrm>
              <a:off x="5613648" y="4221088"/>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57" name="Ellipse 56"/>
            <p:cNvSpPr/>
            <p:nvPr/>
          </p:nvSpPr>
          <p:spPr>
            <a:xfrm>
              <a:off x="5148064" y="4365104"/>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58" name="Ellipse 57"/>
            <p:cNvSpPr/>
            <p:nvPr/>
          </p:nvSpPr>
          <p:spPr>
            <a:xfrm>
              <a:off x="4860032" y="4077072"/>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59" name="Ellipse 58"/>
            <p:cNvSpPr/>
            <p:nvPr/>
          </p:nvSpPr>
          <p:spPr>
            <a:xfrm>
              <a:off x="4788024" y="4365104"/>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60" name="Ellipse 59"/>
            <p:cNvSpPr/>
            <p:nvPr/>
          </p:nvSpPr>
          <p:spPr>
            <a:xfrm>
              <a:off x="4788024" y="4365104"/>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61" name="Ellipse 60"/>
            <p:cNvSpPr/>
            <p:nvPr/>
          </p:nvSpPr>
          <p:spPr>
            <a:xfrm>
              <a:off x="4427984" y="4149080"/>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62" name="Ellipse 61"/>
            <p:cNvSpPr/>
            <p:nvPr/>
          </p:nvSpPr>
          <p:spPr>
            <a:xfrm>
              <a:off x="4644008" y="4077072"/>
              <a:ext cx="288032" cy="21602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fr-FR" dirty="0"/>
            </a:p>
          </p:txBody>
        </p:sp>
        <p:sp>
          <p:nvSpPr>
            <p:cNvPr id="63" name="Ellipse 62"/>
            <p:cNvSpPr/>
            <p:nvPr/>
          </p:nvSpPr>
          <p:spPr>
            <a:xfrm>
              <a:off x="4932040" y="4365104"/>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64" name="Ellipse 63"/>
            <p:cNvSpPr/>
            <p:nvPr/>
          </p:nvSpPr>
          <p:spPr>
            <a:xfrm>
              <a:off x="4860032" y="3789040"/>
              <a:ext cx="288032" cy="2160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fr-FR" dirty="0"/>
            </a:p>
          </p:txBody>
        </p:sp>
        <p:sp>
          <p:nvSpPr>
            <p:cNvPr id="65" name="Ellipse 64"/>
            <p:cNvSpPr/>
            <p:nvPr/>
          </p:nvSpPr>
          <p:spPr>
            <a:xfrm>
              <a:off x="4716016" y="4365104"/>
              <a:ext cx="288032" cy="216024"/>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fr-FR" dirty="0"/>
            </a:p>
          </p:txBody>
        </p:sp>
        <p:sp>
          <p:nvSpPr>
            <p:cNvPr id="66" name="Ellipse 65"/>
            <p:cNvSpPr/>
            <p:nvPr/>
          </p:nvSpPr>
          <p:spPr>
            <a:xfrm>
              <a:off x="4788024" y="4221088"/>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sp>
          <p:nvSpPr>
            <p:cNvPr id="67" name="Ellipse 66"/>
            <p:cNvSpPr/>
            <p:nvPr/>
          </p:nvSpPr>
          <p:spPr>
            <a:xfrm>
              <a:off x="5004048" y="3933056"/>
              <a:ext cx="288032" cy="21602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fr-FR" dirty="0"/>
            </a:p>
          </p:txBody>
        </p:sp>
      </p:grpSp>
      <p:sp>
        <p:nvSpPr>
          <p:cNvPr id="68" name="Sourire 67"/>
          <p:cNvSpPr/>
          <p:nvPr/>
        </p:nvSpPr>
        <p:spPr>
          <a:xfrm>
            <a:off x="6372200" y="3501008"/>
            <a:ext cx="360040" cy="360040"/>
          </a:xfrm>
          <a:prstGeom prst="smileyFace">
            <a:avLst>
              <a:gd name="adj" fmla="val -4653"/>
            </a:avLst>
          </a:prstGeom>
          <a:ln>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dirty="0">
              <a:solidFill>
                <a:srgbClr val="000000"/>
              </a:solidFill>
            </a:endParaRPr>
          </a:p>
        </p:txBody>
      </p:sp>
      <p:sp>
        <p:nvSpPr>
          <p:cNvPr id="69" name="Rectangle 68"/>
          <p:cNvSpPr/>
          <p:nvPr/>
        </p:nvSpPr>
        <p:spPr>
          <a:xfrm>
            <a:off x="467544" y="5085184"/>
            <a:ext cx="8064896" cy="923330"/>
          </a:xfrm>
          <a:prstGeom prst="rect">
            <a:avLst/>
          </a:prstGeom>
        </p:spPr>
        <p:txBody>
          <a:bodyPr wrap="square">
            <a:spAutoFit/>
          </a:bodyPr>
          <a:lstStyle/>
          <a:p>
            <a:pPr>
              <a:buFont typeface="Arial" pitchFamily="34" charset="0"/>
              <a:buChar char="•"/>
            </a:pPr>
            <a:r>
              <a:rPr lang="fr-FR" b="1" dirty="0" smtClean="0">
                <a:solidFill>
                  <a:srgbClr val="000000"/>
                </a:solidFill>
              </a:rPr>
              <a:t> Solution :  </a:t>
            </a:r>
            <a:r>
              <a:rPr lang="fr-FR" dirty="0" smtClean="0">
                <a:solidFill>
                  <a:srgbClr val="000000"/>
                </a:solidFill>
              </a:rPr>
              <a:t>Etudier le nombre de bonbons dans chaque couleur</a:t>
            </a:r>
            <a:endParaRPr lang="fr-FR" b="1" dirty="0" smtClean="0">
              <a:solidFill>
                <a:srgbClr val="000000"/>
              </a:solidFill>
            </a:endParaRPr>
          </a:p>
          <a:p>
            <a:pPr>
              <a:buFont typeface="Arial" pitchFamily="34" charset="0"/>
              <a:buChar char="•"/>
            </a:pPr>
            <a:r>
              <a:rPr lang="fr-FR" b="1" dirty="0" smtClean="0">
                <a:solidFill>
                  <a:srgbClr val="000000"/>
                </a:solidFill>
              </a:rPr>
              <a:t>Objectif :   </a:t>
            </a:r>
            <a:r>
              <a:rPr lang="fr-FR" dirty="0" smtClean="0">
                <a:solidFill>
                  <a:srgbClr val="000000"/>
                </a:solidFill>
              </a:rPr>
              <a:t>Modéliser la réaction dans ce nouveau cadre.</a:t>
            </a:r>
          </a:p>
          <a:p>
            <a:pPr>
              <a:buFont typeface="Arial" pitchFamily="34" charset="0"/>
              <a:buChar char="•"/>
            </a:pPr>
            <a:r>
              <a:rPr lang="fr-FR" b="1" dirty="0" smtClean="0">
                <a:solidFill>
                  <a:srgbClr val="000000"/>
                </a:solidFill>
              </a:rPr>
              <a:t> Format:    </a:t>
            </a:r>
            <a:r>
              <a:rPr lang="fr-FR" dirty="0" smtClean="0">
                <a:solidFill>
                  <a:srgbClr val="000000"/>
                </a:solidFill>
              </a:rPr>
              <a:t>Travail en autonomie intra-groupe.</a:t>
            </a:r>
            <a:endParaRPr lang="fr-FR" b="1" dirty="0" smtClean="0">
              <a:solidFill>
                <a:srgbClr val="000000"/>
              </a:solidFill>
            </a:endParaRPr>
          </a:p>
        </p:txBody>
      </p:sp>
      <p:sp>
        <p:nvSpPr>
          <p:cNvPr id="71" name="ZoneTexte 70"/>
          <p:cNvSpPr txBox="1"/>
          <p:nvPr/>
        </p:nvSpPr>
        <p:spPr>
          <a:xfrm>
            <a:off x="2195736" y="3284984"/>
            <a:ext cx="312906" cy="400110"/>
          </a:xfrm>
          <a:prstGeom prst="rect">
            <a:avLst/>
          </a:prstGeom>
          <a:noFill/>
        </p:spPr>
        <p:txBody>
          <a:bodyPr wrap="none" rtlCol="0">
            <a:spAutoFit/>
          </a:bodyPr>
          <a:lstStyle/>
          <a:p>
            <a:r>
              <a:rPr lang="fr-FR" sz="2000" b="1" dirty="0" smtClean="0">
                <a:solidFill>
                  <a:srgbClr val="000000"/>
                </a:solidFill>
              </a:rPr>
              <a:t>4</a:t>
            </a:r>
            <a:endParaRPr lang="fr-FR" sz="2000" b="1" dirty="0">
              <a:solidFill>
                <a:srgbClr val="000000"/>
              </a:solidFill>
            </a:endParaRPr>
          </a:p>
        </p:txBody>
      </p:sp>
      <p:sp>
        <p:nvSpPr>
          <p:cNvPr id="72" name="ZoneTexte 71"/>
          <p:cNvSpPr txBox="1"/>
          <p:nvPr/>
        </p:nvSpPr>
        <p:spPr>
          <a:xfrm>
            <a:off x="5148064" y="3284984"/>
            <a:ext cx="611065" cy="400110"/>
          </a:xfrm>
          <a:prstGeom prst="rect">
            <a:avLst/>
          </a:prstGeom>
          <a:noFill/>
        </p:spPr>
        <p:txBody>
          <a:bodyPr wrap="none" rtlCol="0">
            <a:spAutoFit/>
          </a:bodyPr>
          <a:lstStyle/>
          <a:p>
            <a:r>
              <a:rPr lang="fr-FR" sz="2000" b="1" dirty="0" smtClean="0">
                <a:solidFill>
                  <a:srgbClr val="000000"/>
                </a:solidFill>
              </a:rPr>
              <a:t>10</a:t>
            </a:r>
            <a:r>
              <a:rPr lang="fr-FR" sz="2000" b="1" baseline="30000" dirty="0" smtClean="0">
                <a:solidFill>
                  <a:srgbClr val="000000"/>
                </a:solidFill>
              </a:rPr>
              <a:t>23</a:t>
            </a:r>
            <a:endParaRPr lang="fr-FR" sz="2000" b="1" baseline="30000" dirty="0">
              <a:solidFill>
                <a:srgbClr val="000000"/>
              </a:solidFill>
            </a:endParaRPr>
          </a:p>
        </p:txBody>
      </p:sp>
      <p:sp>
        <p:nvSpPr>
          <p:cNvPr id="70" name="Espace réservé du numéro de diapositive 3"/>
          <p:cNvSpPr>
            <a:spLocks noGrp="1"/>
          </p:cNvSpPr>
          <p:nvPr>
            <p:ph type="sldNum" sz="quarter" idx="15"/>
          </p:nvPr>
        </p:nvSpPr>
        <p:spPr>
          <a:xfrm>
            <a:off x="8129016" y="5733256"/>
            <a:ext cx="609600" cy="521208"/>
          </a:xfrm>
        </p:spPr>
        <p:txBody>
          <a:bodyPr/>
          <a:lstStyle/>
          <a:p>
            <a:fld id="{CF4668DC-857F-487D-BFFA-8C0CA5037977}" type="slidenum">
              <a:rPr lang="fr-BE" smtClean="0"/>
              <a:pPr/>
              <a:t>36</a:t>
            </a:fld>
            <a:endParaRPr lang="fr-BE"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395536" y="1628800"/>
            <a:ext cx="4924938" cy="400110"/>
          </a:xfrm>
          <a:prstGeom prst="rect">
            <a:avLst/>
          </a:prstGeom>
          <a:noFill/>
        </p:spPr>
        <p:txBody>
          <a:bodyPr wrap="none" rtlCol="0">
            <a:spAutoFit/>
          </a:bodyPr>
          <a:lstStyle/>
          <a:p>
            <a:r>
              <a:rPr lang="fr-FR" sz="2000" b="1" u="sng" dirty="0" smtClean="0">
                <a:solidFill>
                  <a:srgbClr val="226664"/>
                </a:solidFill>
              </a:rPr>
              <a:t>Activité 3 :</a:t>
            </a:r>
            <a:r>
              <a:rPr lang="fr-FR" sz="2000" b="1" dirty="0" smtClean="0">
                <a:solidFill>
                  <a:srgbClr val="226664"/>
                </a:solidFill>
              </a:rPr>
              <a:t>     Et pour plusieurs molécules ?</a:t>
            </a:r>
            <a:endParaRPr lang="fr-FR" sz="2000" b="1" dirty="0">
              <a:solidFill>
                <a:srgbClr val="226664"/>
              </a:solidFill>
            </a:endParaRPr>
          </a:p>
        </p:txBody>
      </p:sp>
      <p:sp>
        <p:nvSpPr>
          <p:cNvPr id="69" name="Rectangle 68"/>
          <p:cNvSpPr/>
          <p:nvPr/>
        </p:nvSpPr>
        <p:spPr>
          <a:xfrm>
            <a:off x="467544" y="2206605"/>
            <a:ext cx="8064896" cy="646331"/>
          </a:xfrm>
          <a:prstGeom prst="rect">
            <a:avLst/>
          </a:prstGeom>
        </p:spPr>
        <p:txBody>
          <a:bodyPr wrap="square">
            <a:spAutoFit/>
          </a:bodyPr>
          <a:lstStyle/>
          <a:p>
            <a:pPr>
              <a:buFont typeface="Arial" pitchFamily="34" charset="0"/>
              <a:buChar char="•"/>
            </a:pPr>
            <a:r>
              <a:rPr lang="fr-FR" b="1" dirty="0" smtClean="0">
                <a:solidFill>
                  <a:srgbClr val="000000"/>
                </a:solidFill>
              </a:rPr>
              <a:t>Objectif :   </a:t>
            </a:r>
            <a:r>
              <a:rPr lang="fr-FR" dirty="0" smtClean="0">
                <a:solidFill>
                  <a:srgbClr val="000000"/>
                </a:solidFill>
              </a:rPr>
              <a:t>Modéliser la réaction dans ce nouveau cadre.</a:t>
            </a:r>
          </a:p>
          <a:p>
            <a:pPr>
              <a:buFont typeface="Arial" pitchFamily="34" charset="0"/>
              <a:buChar char="•"/>
            </a:pPr>
            <a:r>
              <a:rPr lang="fr-FR" b="1" dirty="0" smtClean="0">
                <a:solidFill>
                  <a:srgbClr val="000000"/>
                </a:solidFill>
              </a:rPr>
              <a:t> Format:     </a:t>
            </a:r>
            <a:r>
              <a:rPr lang="fr-FR" dirty="0" smtClean="0">
                <a:solidFill>
                  <a:srgbClr val="000000"/>
                </a:solidFill>
              </a:rPr>
              <a:t>Alternance entre discussion en classe entière et travail par cours.</a:t>
            </a:r>
            <a:endParaRPr lang="fr-FR" b="1" dirty="0" smtClean="0">
              <a:solidFill>
                <a:srgbClr val="000000"/>
              </a:solidFill>
            </a:endParaRPr>
          </a:p>
        </p:txBody>
      </p:sp>
      <p:sp>
        <p:nvSpPr>
          <p:cNvPr id="70" name="Rectangle à coins arrondis 69"/>
          <p:cNvSpPr/>
          <p:nvPr/>
        </p:nvSpPr>
        <p:spPr>
          <a:xfrm>
            <a:off x="827584" y="3157558"/>
            <a:ext cx="2520280" cy="1008112"/>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b="1" dirty="0" smtClean="0">
                <a:solidFill>
                  <a:srgbClr val="000000"/>
                </a:solidFill>
              </a:rPr>
              <a:t>Etat n</a:t>
            </a:r>
          </a:p>
          <a:p>
            <a:pPr algn="ctr"/>
            <a:r>
              <a:rPr lang="fr-FR" dirty="0" smtClean="0">
                <a:solidFill>
                  <a:srgbClr val="000000"/>
                </a:solidFill>
              </a:rPr>
              <a:t>Nombre de molécules A libres (dans l’état 1) </a:t>
            </a:r>
          </a:p>
        </p:txBody>
      </p:sp>
      <p:sp>
        <p:nvSpPr>
          <p:cNvPr id="74" name="Rectangle à coins arrondis 73"/>
          <p:cNvSpPr/>
          <p:nvPr/>
        </p:nvSpPr>
        <p:spPr>
          <a:xfrm>
            <a:off x="3619306" y="3206940"/>
            <a:ext cx="1800200" cy="94214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b="1" dirty="0" smtClean="0">
                <a:solidFill>
                  <a:srgbClr val="000000"/>
                </a:solidFill>
              </a:rPr>
              <a:t>Transition</a:t>
            </a:r>
          </a:p>
          <a:p>
            <a:pPr algn="ctr"/>
            <a:r>
              <a:rPr lang="fr-FR" dirty="0" smtClean="0">
                <a:solidFill>
                  <a:srgbClr val="000000"/>
                </a:solidFill>
              </a:rPr>
              <a:t>n vers n-1</a:t>
            </a:r>
          </a:p>
        </p:txBody>
      </p:sp>
      <p:sp>
        <p:nvSpPr>
          <p:cNvPr id="76" name="Rectangle à coins arrondis 75"/>
          <p:cNvSpPr/>
          <p:nvPr/>
        </p:nvSpPr>
        <p:spPr>
          <a:xfrm>
            <a:off x="5724128" y="3212976"/>
            <a:ext cx="2088232" cy="936104"/>
          </a:xfrm>
          <a:prstGeom prst="round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fr-FR" b="1" dirty="0" smtClean="0">
                <a:solidFill>
                  <a:srgbClr val="000000"/>
                </a:solidFill>
              </a:rPr>
              <a:t>Taux de transition</a:t>
            </a:r>
          </a:p>
        </p:txBody>
      </p:sp>
      <p:sp>
        <p:nvSpPr>
          <p:cNvPr id="78" name="Ellipse 77"/>
          <p:cNvSpPr/>
          <p:nvPr/>
        </p:nvSpPr>
        <p:spPr>
          <a:xfrm>
            <a:off x="3923928" y="4725144"/>
            <a:ext cx="1152128" cy="72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a:t>
            </a:r>
            <a:endParaRPr lang="fr-FR" dirty="0">
              <a:solidFill>
                <a:srgbClr val="000000"/>
              </a:solidFill>
            </a:endParaRPr>
          </a:p>
        </p:txBody>
      </p:sp>
      <p:sp>
        <p:nvSpPr>
          <p:cNvPr id="79" name="Ellipse 78"/>
          <p:cNvSpPr/>
          <p:nvPr/>
        </p:nvSpPr>
        <p:spPr>
          <a:xfrm>
            <a:off x="6156176" y="4725144"/>
            <a:ext cx="1152128" cy="72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n+1</a:t>
            </a:r>
            <a:endParaRPr lang="fr-FR" dirty="0">
              <a:solidFill>
                <a:srgbClr val="000000"/>
              </a:solidFill>
            </a:endParaRPr>
          </a:p>
        </p:txBody>
      </p:sp>
      <p:sp>
        <p:nvSpPr>
          <p:cNvPr id="80" name="Ellipse 79"/>
          <p:cNvSpPr/>
          <p:nvPr/>
        </p:nvSpPr>
        <p:spPr>
          <a:xfrm>
            <a:off x="1691680" y="4725144"/>
            <a:ext cx="1152128" cy="7200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n-1</a:t>
            </a:r>
            <a:endParaRPr lang="fr-FR" dirty="0">
              <a:solidFill>
                <a:srgbClr val="000000"/>
              </a:solidFill>
            </a:endParaRPr>
          </a:p>
        </p:txBody>
      </p:sp>
      <p:cxnSp>
        <p:nvCxnSpPr>
          <p:cNvPr id="82" name="Connecteur en arc 81"/>
          <p:cNvCxnSpPr>
            <a:stCxn id="78" idx="7"/>
            <a:endCxn id="79" idx="1"/>
          </p:cNvCxnSpPr>
          <p:nvPr/>
        </p:nvCxnSpPr>
        <p:spPr>
          <a:xfrm rot="5400000" flipH="1" flipV="1">
            <a:off x="5616116" y="4121812"/>
            <a:ext cx="12700" cy="1417570"/>
          </a:xfrm>
          <a:prstGeom prst="curvedConnector3">
            <a:avLst>
              <a:gd name="adj1" fmla="val 2630339"/>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91" name="Connecteur en arc 90"/>
          <p:cNvCxnSpPr>
            <a:stCxn id="80" idx="7"/>
            <a:endCxn id="78" idx="1"/>
          </p:cNvCxnSpPr>
          <p:nvPr/>
        </p:nvCxnSpPr>
        <p:spPr>
          <a:xfrm rot="5400000" flipH="1" flipV="1">
            <a:off x="3383868" y="4121812"/>
            <a:ext cx="12700" cy="1417570"/>
          </a:xfrm>
          <a:prstGeom prst="curvedConnector3">
            <a:avLst>
              <a:gd name="adj1" fmla="val 2630339"/>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94" name="Connecteur en arc 93"/>
          <p:cNvCxnSpPr/>
          <p:nvPr/>
        </p:nvCxnSpPr>
        <p:spPr>
          <a:xfrm rot="5400000" flipH="1" flipV="1">
            <a:off x="1048553" y="4204359"/>
            <a:ext cx="12700" cy="1417570"/>
          </a:xfrm>
          <a:prstGeom prst="curvedConnector3">
            <a:avLst>
              <a:gd name="adj1" fmla="val 2630339"/>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98" name="Connecteur en arc 97"/>
          <p:cNvCxnSpPr/>
          <p:nvPr/>
        </p:nvCxnSpPr>
        <p:spPr>
          <a:xfrm rot="5400000" flipH="1" flipV="1">
            <a:off x="7866723" y="4145051"/>
            <a:ext cx="12700" cy="1417570"/>
          </a:xfrm>
          <a:prstGeom prst="curvedConnector3">
            <a:avLst>
              <a:gd name="adj1" fmla="val 2630339"/>
            </a:avLst>
          </a:prstGeom>
          <a:ln>
            <a:headEnd type="triangle" w="med" len="med"/>
            <a:tailEnd type="none" w="med" len="med"/>
          </a:ln>
        </p:spPr>
        <p:style>
          <a:lnRef idx="2">
            <a:schemeClr val="accent6"/>
          </a:lnRef>
          <a:fillRef idx="0">
            <a:schemeClr val="accent6"/>
          </a:fillRef>
          <a:effectRef idx="1">
            <a:schemeClr val="accent6"/>
          </a:effectRef>
          <a:fontRef idx="minor">
            <a:schemeClr val="tx1"/>
          </a:fontRef>
        </p:style>
      </p:cxnSp>
      <p:sp>
        <p:nvSpPr>
          <p:cNvPr id="99" name="ZoneTexte 98"/>
          <p:cNvSpPr txBox="1"/>
          <p:nvPr/>
        </p:nvSpPr>
        <p:spPr>
          <a:xfrm>
            <a:off x="8260958" y="4919494"/>
            <a:ext cx="415498" cy="369332"/>
          </a:xfrm>
          <a:prstGeom prst="rect">
            <a:avLst/>
          </a:prstGeom>
          <a:noFill/>
        </p:spPr>
        <p:txBody>
          <a:bodyPr wrap="none" rtlCol="0">
            <a:spAutoFit/>
          </a:bodyPr>
          <a:lstStyle/>
          <a:p>
            <a:r>
              <a:rPr lang="fr-FR" dirty="0" smtClean="0"/>
              <a:t>…</a:t>
            </a:r>
            <a:endParaRPr lang="fr-FR" dirty="0"/>
          </a:p>
        </p:txBody>
      </p:sp>
      <p:sp>
        <p:nvSpPr>
          <p:cNvPr id="100" name="ZoneTexte 99"/>
          <p:cNvSpPr txBox="1"/>
          <p:nvPr/>
        </p:nvSpPr>
        <p:spPr>
          <a:xfrm>
            <a:off x="179512" y="4919494"/>
            <a:ext cx="415498" cy="369332"/>
          </a:xfrm>
          <a:prstGeom prst="rect">
            <a:avLst/>
          </a:prstGeom>
          <a:noFill/>
        </p:spPr>
        <p:txBody>
          <a:bodyPr wrap="none" rtlCol="0">
            <a:spAutoFit/>
          </a:bodyPr>
          <a:lstStyle/>
          <a:p>
            <a:r>
              <a:rPr lang="fr-FR" dirty="0" smtClean="0"/>
              <a:t>…</a:t>
            </a:r>
            <a:endParaRPr lang="fr-FR" dirty="0"/>
          </a:p>
        </p:txBody>
      </p:sp>
      <p:sp>
        <p:nvSpPr>
          <p:cNvPr id="101"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37</a:t>
            </a:fld>
            <a:endParaRPr lang="fr-BE" dirty="0"/>
          </a:p>
        </p:txBody>
      </p:sp>
      <p:sp>
        <p:nvSpPr>
          <p:cNvPr id="102" name="Rectangle 101"/>
          <p:cNvSpPr/>
          <p:nvPr/>
        </p:nvSpPr>
        <p:spPr>
          <a:xfrm>
            <a:off x="395536" y="5651956"/>
            <a:ext cx="2832827" cy="369332"/>
          </a:xfrm>
          <a:prstGeom prst="rect">
            <a:avLst/>
          </a:prstGeom>
        </p:spPr>
        <p:txBody>
          <a:bodyPr wrap="none">
            <a:spAutoFit/>
          </a:bodyPr>
          <a:lstStyle/>
          <a:p>
            <a:r>
              <a:rPr lang="fr-FR" dirty="0" smtClean="0">
                <a:solidFill>
                  <a:srgbClr val="000000"/>
                </a:solidFill>
              </a:rPr>
              <a:t>Évolution de la probabilité : </a:t>
            </a:r>
            <a:endParaRPr lang="fr-FR" dirty="0">
              <a:solidFill>
                <a:srgbClr val="000000"/>
              </a:solidFill>
            </a:endParaRPr>
          </a:p>
        </p:txBody>
      </p:sp>
      <p:pic>
        <p:nvPicPr>
          <p:cNvPr id="3076" name="Picture 4"/>
          <p:cNvPicPr>
            <a:picLocks noChangeAspect="1" noChangeArrowheads="1"/>
          </p:cNvPicPr>
          <p:nvPr/>
        </p:nvPicPr>
        <p:blipFill>
          <a:blip r:embed="rId2" cstate="print"/>
          <a:srcRect/>
          <a:stretch>
            <a:fillRect/>
          </a:stretch>
        </p:blipFill>
        <p:spPr bwMode="auto">
          <a:xfrm>
            <a:off x="5940152" y="3684002"/>
            <a:ext cx="1728192" cy="313447"/>
          </a:xfrm>
          <a:prstGeom prst="rect">
            <a:avLst/>
          </a:prstGeom>
          <a:noFill/>
          <a:ln w="9525">
            <a:noFill/>
            <a:miter lim="800000"/>
            <a:headEnd/>
            <a:tailEnd/>
          </a:ln>
          <a:effectLst/>
        </p:spPr>
      </p:pic>
      <p:pic>
        <p:nvPicPr>
          <p:cNvPr id="3077" name="Picture 5"/>
          <p:cNvPicPr>
            <a:picLocks noChangeAspect="1" noChangeArrowheads="1"/>
          </p:cNvPicPr>
          <p:nvPr/>
        </p:nvPicPr>
        <p:blipFill>
          <a:blip r:embed="rId3" cstate="print"/>
          <a:srcRect/>
          <a:stretch>
            <a:fillRect/>
          </a:stretch>
        </p:blipFill>
        <p:spPr bwMode="auto">
          <a:xfrm>
            <a:off x="1763688" y="6093296"/>
            <a:ext cx="4867275" cy="53340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4" grpId="0" animBg="1"/>
      <p:bldP spid="10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38</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graphicFrame>
        <p:nvGraphicFramePr>
          <p:cNvPr id="6" name="Tableau 5"/>
          <p:cNvGraphicFramePr>
            <a:graphicFrameLocks noGrp="1"/>
          </p:cNvGraphicFramePr>
          <p:nvPr/>
        </p:nvGraphicFramePr>
        <p:xfrm>
          <a:off x="395536" y="1697704"/>
          <a:ext cx="7776864" cy="4558122"/>
        </p:xfrm>
        <a:graphic>
          <a:graphicData uri="http://schemas.openxmlformats.org/drawingml/2006/table">
            <a:tbl>
              <a:tblPr firstRow="1" bandRow="1">
                <a:tableStyleId>{0E3FDE45-AF77-4B5C-9715-49D594BDF05E}</a:tableStyleId>
              </a:tblPr>
              <a:tblGrid>
                <a:gridCol w="3816424"/>
                <a:gridCol w="3960440"/>
              </a:tblGrid>
              <a:tr h="1134767">
                <a:tc>
                  <a:txBody>
                    <a:bodyPr/>
                    <a:lstStyle/>
                    <a:p>
                      <a:pPr marL="342900" indent="-342900" algn="l">
                        <a:buFont typeface="+mj-lt"/>
                        <a:buNone/>
                      </a:pPr>
                      <a:r>
                        <a:rPr lang="fr-FR" sz="1600" b="1" dirty="0" smtClean="0">
                          <a:solidFill>
                            <a:srgbClr val="000000"/>
                          </a:solidFill>
                        </a:rPr>
                        <a:t>Introduction: </a:t>
                      </a:r>
                      <a:r>
                        <a:rPr lang="fr-FR" sz="1600" b="0" dirty="0" smtClean="0">
                          <a:solidFill>
                            <a:srgbClr val="000000"/>
                          </a:solidFill>
                        </a:rPr>
                        <a:t>Animation </a:t>
                      </a:r>
                      <a:r>
                        <a:rPr lang="fr-FR" sz="1100" b="0" dirty="0" smtClean="0">
                          <a:solidFill>
                            <a:srgbClr val="000000"/>
                          </a:solidFill>
                          <a:hlinkClick r:id="rId2"/>
                        </a:rPr>
                        <a:t>https://phet.colorado.edu/sims/html/energy-forms-and-changes/latest/energy-forms-and-changes_en.html</a:t>
                      </a:r>
                      <a:endParaRPr lang="fr-FR" sz="1600" b="0" dirty="0" smtClean="0">
                        <a:solidFill>
                          <a:srgbClr val="000000"/>
                        </a:solidFill>
                      </a:endParaRPr>
                    </a:p>
                    <a:p>
                      <a:pPr marL="342900" indent="-342900" algn="l">
                        <a:buFont typeface="+mj-lt"/>
                        <a:buNone/>
                      </a:pP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Amener les élèves à identifier les différentes formes d’énergie ainsi que les conversions d’énergie en jeu.</a:t>
                      </a:r>
                      <a:endParaRPr kumimoji="0" lang="fr-FR" sz="1600" b="0" i="0" u="none" strike="noStrike" kern="1200" cap="none" spc="0" normalizeH="0" baseline="0" noProof="0" dirty="0" smtClean="0">
                        <a:ln>
                          <a:noFill/>
                        </a:ln>
                        <a:solidFill>
                          <a:srgbClr val="000000"/>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577">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Question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Quels sont les deux modes de transfert d’énergie ? </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0" lang="fr-FR" sz="1600" b="0" u="none" strike="noStrike" kern="1200" cap="none" spc="0" normalizeH="0" baseline="0" noProof="0" dirty="0" smtClean="0">
                          <a:ln>
                            <a:noFill/>
                          </a:ln>
                          <a:solidFill>
                            <a:srgbClr val="000000"/>
                          </a:solidFill>
                          <a:effectLst/>
                          <a:uLnTx/>
                          <a:uFillTx/>
                        </a:rPr>
                        <a:t>Discussion entre les élèves pour arriver à une réponse.</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94778">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Manipulation qualitative :</a:t>
                      </a:r>
                    </a:p>
                    <a:p>
                      <a:pPr marL="0" indent="0" algn="l">
                        <a:buNone/>
                      </a:pPr>
                      <a:r>
                        <a:rPr lang="fr-FR" sz="1600" b="0" dirty="0" smtClean="0">
                          <a:solidFill>
                            <a:srgbClr val="000000"/>
                          </a:solidFill>
                        </a:rPr>
                        <a:t>Glaçon que l’on fait tomber, puis que l’on pose  sur une table immobile. </a:t>
                      </a:r>
                    </a:p>
                    <a:p>
                      <a:pPr marL="0" indent="0" algn="l">
                        <a:buNone/>
                      </a:pPr>
                      <a:endParaRPr lang="fr-FR" sz="1600" b="0" dirty="0" smtClean="0">
                        <a:solidFill>
                          <a:srgbClr val="000000"/>
                        </a:solidFill>
                      </a:endParaRPr>
                    </a:p>
                    <a:p>
                      <a:pPr marL="0" indent="0" algn="l">
                        <a:buNone/>
                      </a:pPr>
                      <a:r>
                        <a:rPr lang="fr-FR" sz="1600" b="1" dirty="0" smtClean="0">
                          <a:solidFill>
                            <a:srgbClr val="000000"/>
                          </a:solidFill>
                        </a:rPr>
                        <a:t>Questions:</a:t>
                      </a:r>
                    </a:p>
                    <a:p>
                      <a:pPr marL="0" lvl="2" indent="0" algn="l">
                        <a:buClr>
                          <a:srgbClr val="CC0099"/>
                        </a:buClr>
                        <a:buFont typeface="Arial" pitchFamily="34" charset="0"/>
                        <a:buNone/>
                      </a:pPr>
                      <a:r>
                        <a:rPr lang="fr-FR" sz="1600" b="0" dirty="0" smtClean="0">
                          <a:solidFill>
                            <a:srgbClr val="000000"/>
                          </a:solidFill>
                        </a:rPr>
                        <a:t>-   Quelles sont les énergies mises en jeu (cinétique, potentielle de pesanteur) ?</a:t>
                      </a:r>
                    </a:p>
                    <a:p>
                      <a:pPr marL="11113" lvl="2" indent="-11113" algn="l">
                        <a:buClr>
                          <a:srgbClr val="CC0099"/>
                        </a:buClr>
                        <a:buNone/>
                      </a:pPr>
                      <a:r>
                        <a:rPr lang="fr-FR" sz="1600" b="0" dirty="0" smtClean="0">
                          <a:solidFill>
                            <a:srgbClr val="000000"/>
                          </a:solidFill>
                        </a:rPr>
                        <a:t>	-   Y-a-t-il une énergie lorsque le glaçon est immobile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Montrer des images/vidéos de différentes situations et demander de classer les énergies en jeu (cinétique/potentielle,</a:t>
                      </a:r>
                      <a:r>
                        <a:rPr lang="fr-FR" sz="1600" b="0" baseline="0" dirty="0" smtClean="0">
                          <a:solidFill>
                            <a:srgbClr val="000000"/>
                          </a:solidFill>
                        </a:rPr>
                        <a:t> </a:t>
                      </a:r>
                      <a:r>
                        <a:rPr lang="fr-FR" sz="1600" b="0" dirty="0" smtClean="0">
                          <a:solidFill>
                            <a:srgbClr val="000000"/>
                          </a:solidFill>
                        </a:rPr>
                        <a:t>microscopique/macroscopique).</a:t>
                      </a:r>
                    </a:p>
                    <a:p>
                      <a:pPr marL="11113" lvl="2" indent="-11113" algn="l">
                        <a:buClr>
                          <a:srgbClr val="CC0099"/>
                        </a:buClr>
                        <a:buNone/>
                      </a:pPr>
                      <a:endParaRPr lang="fr-FR" sz="1600" b="0" dirty="0" smtClean="0">
                        <a:solidFill>
                          <a:srgbClr val="000000"/>
                        </a:solidFill>
                      </a:endParaRPr>
                    </a:p>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Amener les élèves à la notion d’énergie interne.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39</a:t>
            </a:fld>
            <a:endParaRPr lang="fr-BE" dirty="0"/>
          </a:p>
        </p:txBody>
      </p:sp>
      <p:sp>
        <p:nvSpPr>
          <p:cNvPr id="7" name="ZoneTexte 6"/>
          <p:cNvSpPr txBox="1"/>
          <p:nvPr/>
        </p:nvSpPr>
        <p:spPr>
          <a:xfrm>
            <a:off x="539552" y="1594529"/>
            <a:ext cx="7488832" cy="6001643"/>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857250" lvl="1" indent="-400050">
              <a:buFont typeface="Arial" pitchFamily="34" charset="0"/>
              <a:buChar char="•"/>
            </a:pPr>
            <a:r>
              <a:rPr lang="fr-FR" sz="2400" dirty="0" smtClean="0">
                <a:solidFill>
                  <a:srgbClr val="000000"/>
                </a:solidFill>
              </a:rPr>
              <a:t>Activités diverses : mise en perspective didactique</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Mon parcours scolaire et professionnel</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graphicFrame>
        <p:nvGraphicFramePr>
          <p:cNvPr id="7" name="Tableau 6"/>
          <p:cNvGraphicFramePr>
            <a:graphicFrameLocks noGrp="1"/>
          </p:cNvGraphicFramePr>
          <p:nvPr/>
        </p:nvGraphicFramePr>
        <p:xfrm>
          <a:off x="683568" y="1772816"/>
          <a:ext cx="7272808" cy="4486984"/>
        </p:xfrm>
        <a:graphic>
          <a:graphicData uri="http://schemas.openxmlformats.org/drawingml/2006/table">
            <a:tbl>
              <a:tblPr firstRow="1" bandRow="1">
                <a:tableStyleId>{BC89EF96-8CEA-46FF-86C4-4CE0E7609802}</a:tableStyleId>
              </a:tblPr>
              <a:tblGrid>
                <a:gridCol w="1872208"/>
                <a:gridCol w="5400600"/>
              </a:tblGrid>
              <a:tr h="612068">
                <a:tc>
                  <a:txBody>
                    <a:bodyPr/>
                    <a:lstStyle/>
                    <a:p>
                      <a:pPr algn="l"/>
                      <a:r>
                        <a:rPr lang="fr-FR" sz="1900" dirty="0" smtClean="0">
                          <a:solidFill>
                            <a:schemeClr val="accent1"/>
                          </a:solidFill>
                        </a:rPr>
                        <a:t>2013 – 2015</a:t>
                      </a:r>
                      <a:endParaRPr lang="fr-FR" sz="1900" b="1" dirty="0">
                        <a:solidFill>
                          <a:schemeClr val="accent1"/>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CPGE</a:t>
                      </a:r>
                      <a:r>
                        <a:rPr lang="fr-FR" sz="1900" b="0" baseline="0" dirty="0" smtClean="0">
                          <a:solidFill>
                            <a:srgbClr val="000000"/>
                          </a:solidFill>
                        </a:rPr>
                        <a:t> (MPSI/MP*) au lycée Chaptal (Paris)</a:t>
                      </a:r>
                      <a:endParaRPr lang="fr-FR" sz="1900" b="0" dirty="0">
                        <a:solidFill>
                          <a:srgbClr val="000000"/>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2015 – 2017</a:t>
                      </a:r>
                      <a:endParaRPr lang="fr-FR" sz="1900" b="1" dirty="0">
                        <a:solidFill>
                          <a:schemeClr val="accent1"/>
                        </a:solidFill>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L3/M1 Magistère de physique fondamentale d’Orsay</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r>
              <a:tr h="648072">
                <a:tc>
                  <a:txBody>
                    <a:bodyPr/>
                    <a:lstStyle/>
                    <a:p>
                      <a:pPr algn="l"/>
                      <a:r>
                        <a:rPr lang="fr-FR" sz="1900" b="1" dirty="0" smtClean="0">
                          <a:solidFill>
                            <a:schemeClr val="accent1"/>
                          </a:solidFill>
                        </a:rPr>
                        <a:t>2017 – 2018</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M2 ICFP  – Parcours Physique Quantique à l’ENS (Paris)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1368152">
                <a:tc>
                  <a:txBody>
                    <a:bodyPr/>
                    <a:lstStyle/>
                    <a:p>
                      <a:pPr algn="l"/>
                      <a:r>
                        <a:rPr lang="fr-FR" sz="1900" b="1" dirty="0" smtClean="0">
                          <a:solidFill>
                            <a:schemeClr val="accent1"/>
                          </a:solidFill>
                        </a:rPr>
                        <a:t>2018 – 2021</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buFontTx/>
                        <a:buChar char="-"/>
                      </a:pPr>
                      <a:r>
                        <a:rPr lang="fr-FR" sz="1900" b="0" dirty="0" smtClean="0">
                          <a:solidFill>
                            <a:srgbClr val="000000"/>
                          </a:solidFill>
                        </a:rPr>
                        <a:t> Thèse en physique statistique</a:t>
                      </a:r>
                      <a:r>
                        <a:rPr lang="fr-FR" sz="1900" b="0" baseline="0" dirty="0" smtClean="0">
                          <a:solidFill>
                            <a:srgbClr val="000000"/>
                          </a:solidFill>
                        </a:rPr>
                        <a:t> à </a:t>
                      </a:r>
                      <a:r>
                        <a:rPr lang="fr-FR" sz="1900" b="0" baseline="0" dirty="0" err="1" smtClean="0">
                          <a:solidFill>
                            <a:srgbClr val="000000"/>
                          </a:solidFill>
                        </a:rPr>
                        <a:t>IJCLab</a:t>
                      </a:r>
                      <a:r>
                        <a:rPr lang="fr-FR" sz="1900" b="0" baseline="0" dirty="0" smtClean="0">
                          <a:solidFill>
                            <a:srgbClr val="000000"/>
                          </a:solidFill>
                        </a:rPr>
                        <a:t> (Orsay)</a:t>
                      </a:r>
                      <a:r>
                        <a:rPr lang="fr-FR" sz="1900" b="0" dirty="0" smtClean="0">
                          <a:solidFill>
                            <a:srgbClr val="000000"/>
                          </a:solidFill>
                        </a:rPr>
                        <a:t> sous la direction de Gatien Verley et Raphaël Chétrite</a:t>
                      </a:r>
                    </a:p>
                    <a:p>
                      <a:pPr algn="l">
                        <a:buFontTx/>
                        <a:buChar char="-"/>
                      </a:pPr>
                      <a:endParaRPr lang="fr-FR" sz="300" b="0" dirty="0" smtClean="0">
                        <a:solidFill>
                          <a:srgbClr val="000000"/>
                        </a:solidFill>
                      </a:endParaRPr>
                    </a:p>
                    <a:p>
                      <a:pPr algn="l"/>
                      <a:r>
                        <a:rPr lang="fr-FR" sz="1900" b="0" dirty="0" smtClean="0">
                          <a:solidFill>
                            <a:srgbClr val="000000"/>
                          </a:solidFill>
                        </a:rPr>
                        <a:t>- Mission doctorale</a:t>
                      </a:r>
                      <a:r>
                        <a:rPr lang="fr-FR" sz="1900" b="0" baseline="0" dirty="0" smtClean="0">
                          <a:solidFill>
                            <a:srgbClr val="000000"/>
                          </a:solidFill>
                        </a:rPr>
                        <a:t> de médiation scientifique à la MISS (Orsay)</a:t>
                      </a:r>
                      <a:endParaRPr lang="fr-FR" sz="1900" b="0" dirty="0" smtClean="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12068">
                <a:tc>
                  <a:txBody>
                    <a:bodyPr/>
                    <a:lstStyle/>
                    <a:p>
                      <a:pPr algn="l"/>
                      <a:r>
                        <a:rPr lang="fr-FR" sz="1900" b="1" dirty="0" err="1" smtClean="0">
                          <a:solidFill>
                            <a:schemeClr val="accent1"/>
                          </a:solidFill>
                        </a:rPr>
                        <a:t>Fév</a:t>
                      </a:r>
                      <a:r>
                        <a:rPr lang="fr-FR" sz="1900" b="1" dirty="0" smtClean="0">
                          <a:solidFill>
                            <a:schemeClr val="accent1"/>
                          </a:solidFill>
                        </a:rPr>
                        <a:t> - Mai</a:t>
                      </a:r>
                      <a:r>
                        <a:rPr lang="fr-FR" sz="1900" b="1" baseline="0" dirty="0" smtClean="0">
                          <a:solidFill>
                            <a:schemeClr val="accent1"/>
                          </a:solidFill>
                        </a:rPr>
                        <a:t> 2022</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Consultante scientifique à </a:t>
                      </a:r>
                      <a:r>
                        <a:rPr lang="fr-FR" sz="1900" b="0" dirty="0" err="1" smtClean="0">
                          <a:solidFill>
                            <a:srgbClr val="000000"/>
                          </a:solidFill>
                        </a:rPr>
                        <a:t>Auditex</a:t>
                      </a:r>
                      <a:r>
                        <a:rPr lang="fr-FR" sz="1900" b="0" baseline="0" dirty="0" smtClean="0">
                          <a:solidFill>
                            <a:srgbClr val="000000"/>
                          </a:solidFill>
                        </a:rPr>
                        <a:t> (Paris)</a:t>
                      </a:r>
                      <a:endParaRPr lang="fr-FR" sz="1900"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2022 - 2023</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Préparation à l’agrégation au centre de Montrouge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Projet de vulgarisation scientifique (L3)</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40</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1026" name="Picture 2"/>
          <p:cNvPicPr>
            <a:picLocks noChangeAspect="1" noChangeArrowheads="1"/>
          </p:cNvPicPr>
          <p:nvPr/>
        </p:nvPicPr>
        <p:blipFill>
          <a:blip r:embed="rId2" cstate="print"/>
          <a:srcRect/>
          <a:stretch>
            <a:fillRect/>
          </a:stretch>
        </p:blipFill>
        <p:spPr bwMode="auto">
          <a:xfrm>
            <a:off x="5148064" y="2564905"/>
            <a:ext cx="3456384" cy="226157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830113" y="2276872"/>
            <a:ext cx="3669881" cy="18002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1259632" y="4243889"/>
            <a:ext cx="3456384" cy="23620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Participation au french </a:t>
            </a:r>
            <a:r>
              <a:rPr lang="fr-FR" dirty="0" err="1" smtClean="0"/>
              <a:t>physicists</a:t>
            </a:r>
            <a:r>
              <a:rPr lang="fr-FR" dirty="0" smtClean="0"/>
              <a:t>’ </a:t>
            </a:r>
            <a:r>
              <a:rPr lang="fr-FR" dirty="0" err="1" smtClean="0"/>
              <a:t>tournament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41</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2050" name="Picture 2" descr="D:\Lydia's photos\FPT\LOGO_FIN_COMP3.png"/>
          <p:cNvPicPr>
            <a:picLocks noChangeAspect="1" noChangeArrowheads="1"/>
          </p:cNvPicPr>
          <p:nvPr/>
        </p:nvPicPr>
        <p:blipFill>
          <a:blip r:embed="rId2" cstate="print"/>
          <a:srcRect/>
          <a:stretch>
            <a:fillRect/>
          </a:stretch>
        </p:blipFill>
        <p:spPr bwMode="auto">
          <a:xfrm>
            <a:off x="4788024" y="4365106"/>
            <a:ext cx="2232248" cy="2199031"/>
          </a:xfrm>
          <a:prstGeom prst="rect">
            <a:avLst/>
          </a:prstGeom>
          <a:noFill/>
        </p:spPr>
      </p:pic>
      <p:pic>
        <p:nvPicPr>
          <p:cNvPr id="2051" name="Picture 3"/>
          <p:cNvPicPr>
            <a:picLocks noChangeAspect="1" noChangeArrowheads="1"/>
          </p:cNvPicPr>
          <p:nvPr/>
        </p:nvPicPr>
        <p:blipFill>
          <a:blip r:embed="rId3" cstate="print"/>
          <a:srcRect/>
          <a:stretch>
            <a:fillRect/>
          </a:stretch>
        </p:blipFill>
        <p:spPr bwMode="auto">
          <a:xfrm>
            <a:off x="251520" y="2420888"/>
            <a:ext cx="2898322" cy="386442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419873" y="2467722"/>
            <a:ext cx="5221183" cy="182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pPr>
              <a:buClr>
                <a:srgbClr val="226664"/>
              </a:buClr>
              <a:buSzPct val="100000"/>
              <a:buFont typeface="Arial" pitchFamily="34" charset="0"/>
              <a:buChar char="•"/>
            </a:pPr>
            <a:endParaRPr lang="fr-FR" dirty="0" smtClean="0"/>
          </a:p>
          <a:p>
            <a:pPr>
              <a:buClr>
                <a:srgbClr val="226664"/>
              </a:buClr>
              <a:buSzPct val="100000"/>
              <a:buFont typeface="Arial" pitchFamily="34" charset="0"/>
              <a:buChar char="•"/>
            </a:pPr>
            <a:r>
              <a:rPr lang="fr-FR" dirty="0" smtClean="0"/>
              <a:t>Mise en œuvre de méthodes pédagogiques innovantes</a:t>
            </a:r>
          </a:p>
          <a:p>
            <a:pPr lvl="1">
              <a:buClr>
                <a:srgbClr val="000000"/>
              </a:buClr>
              <a:buFont typeface="Symbol" pitchFamily="18" charset="2"/>
              <a:buChar char=""/>
            </a:pPr>
            <a:r>
              <a:rPr lang="fr-FR" dirty="0" smtClean="0">
                <a:solidFill>
                  <a:srgbClr val="000000"/>
                </a:solidFill>
              </a:rPr>
              <a:t>Utilisation de nouveaux outils </a:t>
            </a:r>
          </a:p>
          <a:p>
            <a:pPr lvl="1">
              <a:buClr>
                <a:srgbClr val="000000"/>
              </a:buClr>
              <a:buFont typeface="Symbol" pitchFamily="18" charset="2"/>
              <a:buChar char=""/>
            </a:pPr>
            <a:r>
              <a:rPr lang="fr-FR" dirty="0" smtClean="0">
                <a:solidFill>
                  <a:srgbClr val="000000"/>
                </a:solidFill>
              </a:rPr>
              <a:t>Apprentissage à travers des projets de groupe originaux</a:t>
            </a:r>
          </a:p>
          <a:p>
            <a:pPr>
              <a:buClr>
                <a:srgbClr val="226664"/>
              </a:buClr>
              <a:buSzPct val="100000"/>
            </a:pPr>
            <a:endParaRPr lang="fr-FR" dirty="0" smtClean="0"/>
          </a:p>
          <a:p>
            <a:pPr>
              <a:buClr>
                <a:srgbClr val="226664"/>
              </a:buClr>
              <a:buSzPct val="100000"/>
              <a:buFont typeface="Arial" pitchFamily="34" charset="0"/>
              <a:buChar char="•"/>
            </a:pPr>
            <a:r>
              <a:rPr lang="fr-FR" dirty="0" smtClean="0"/>
              <a:t>Tournois intra/inter établissements/Olympiades de Physique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42</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424936" cy="4873752"/>
          </a:xfrm>
        </p:spPr>
        <p:txBody>
          <a:bodyPr>
            <a:normAutofit/>
          </a:bodyPr>
          <a:lstStyle/>
          <a:p>
            <a:pPr marL="355600" indent="-355600">
              <a:buClr>
                <a:srgbClr val="226664"/>
              </a:buClr>
              <a:buSzPct val="100000"/>
              <a:buFont typeface="Arial" pitchFamily="34" charset="0"/>
              <a:buChar char="•"/>
            </a:pPr>
            <a:r>
              <a:rPr lang="fr-FR" sz="2000" dirty="0" smtClean="0"/>
              <a:t>Exemple d’activité : premier principe de la thermodynamique</a:t>
            </a:r>
          </a:p>
          <a:p>
            <a:pPr marL="355600" indent="-355600">
              <a:buClr>
                <a:srgbClr val="226664"/>
              </a:buClr>
              <a:buSzPct val="100000"/>
            </a:pPr>
            <a:endParaRPr lang="fr-FR" sz="2000" dirty="0" smtClean="0"/>
          </a:p>
          <a:p>
            <a:pPr marL="627063" lvl="1" indent="-355600">
              <a:buClr>
                <a:srgbClr val="CC0099"/>
              </a:buClr>
              <a:buFont typeface="Wingdings" pitchFamily="2" charset="2"/>
              <a:buChar char="w"/>
            </a:pPr>
            <a:r>
              <a:rPr lang="fr-FR" sz="1700" b="1" dirty="0" smtClean="0">
                <a:solidFill>
                  <a:srgbClr val="CC0099"/>
                </a:solidFill>
              </a:rPr>
              <a:t>Niveau : </a:t>
            </a:r>
            <a:r>
              <a:rPr lang="fr-FR" sz="1700" dirty="0" err="1" smtClean="0">
                <a:solidFill>
                  <a:srgbClr val="000000"/>
                </a:solidFill>
              </a:rPr>
              <a:t>Tle</a:t>
            </a:r>
            <a:r>
              <a:rPr lang="fr-FR" sz="1700" dirty="0" smtClean="0">
                <a:solidFill>
                  <a:srgbClr val="000000"/>
                </a:solidFill>
              </a:rPr>
              <a:t> générale – Spécialité de physique-chimie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Chapitre :</a:t>
            </a:r>
            <a:r>
              <a:rPr lang="fr-FR" sz="1700" dirty="0" smtClean="0">
                <a:solidFill>
                  <a:srgbClr val="000000"/>
                </a:solidFill>
              </a:rPr>
              <a:t> L’énergie : conversions et transferts</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Partie : </a:t>
            </a:r>
            <a:r>
              <a:rPr lang="fr-FR" sz="1700" dirty="0" smtClean="0">
                <a:solidFill>
                  <a:srgbClr val="000000"/>
                </a:solidFill>
              </a:rPr>
              <a:t>Effectuer des bilans d’énergie sur un système : le premier principe de la thermodynamique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Format :</a:t>
            </a:r>
            <a:r>
              <a:rPr lang="fr-FR" sz="1700" dirty="0" smtClean="0">
                <a:solidFill>
                  <a:srgbClr val="000000"/>
                </a:solidFill>
              </a:rPr>
              <a:t> Activité interactive en groupe en amont du cours sur le premier principe.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43</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539552" y="1628800"/>
            <a:ext cx="5960286" cy="400110"/>
          </a:xfrm>
          <a:prstGeom prst="rect">
            <a:avLst/>
          </a:prstGeom>
          <a:noFill/>
        </p:spPr>
        <p:txBody>
          <a:bodyPr wrap="none" rtlCol="0">
            <a:spAutoFit/>
          </a:bodyPr>
          <a:lstStyle/>
          <a:p>
            <a:r>
              <a:rPr lang="fr-FR" sz="2000" b="1" u="sng" dirty="0" smtClean="0">
                <a:solidFill>
                  <a:srgbClr val="226664"/>
                </a:solidFill>
              </a:rPr>
              <a:t>Activité 1 :</a:t>
            </a:r>
            <a:r>
              <a:rPr lang="fr-FR" sz="2000" b="1" dirty="0" smtClean="0">
                <a:solidFill>
                  <a:srgbClr val="226664"/>
                </a:solidFill>
              </a:rPr>
              <a:t>     Énergie: forme, conversion et transfert</a:t>
            </a:r>
            <a:endParaRPr lang="fr-FR" sz="2000" b="1" dirty="0">
              <a:solidFill>
                <a:srgbClr val="226664"/>
              </a:solidFill>
            </a:endParaRPr>
          </a:p>
        </p:txBody>
      </p:sp>
      <p:sp>
        <p:nvSpPr>
          <p:cNvPr id="8" name="ZoneTexte 7"/>
          <p:cNvSpPr txBox="1"/>
          <p:nvPr/>
        </p:nvSpPr>
        <p:spPr>
          <a:xfrm>
            <a:off x="611560" y="2276873"/>
            <a:ext cx="7848872" cy="3046988"/>
          </a:xfrm>
          <a:prstGeom prst="rect">
            <a:avLst/>
          </a:prstGeom>
          <a:noFill/>
        </p:spPr>
        <p:txBody>
          <a:bodyPr wrap="square" rtlCol="0">
            <a:spAutoFit/>
          </a:bodyPr>
          <a:lstStyle/>
          <a:p>
            <a:pPr marL="342900" indent="-342900">
              <a:buAutoNum type="arabicPeriod"/>
            </a:pPr>
            <a:r>
              <a:rPr lang="fr-FR" b="1" dirty="0" smtClean="0">
                <a:solidFill>
                  <a:srgbClr val="000000"/>
                </a:solidFill>
              </a:rPr>
              <a:t>Jeu de questions/réponses. </a:t>
            </a:r>
            <a:r>
              <a:rPr lang="fr-FR" dirty="0" smtClean="0">
                <a:solidFill>
                  <a:srgbClr val="000000"/>
                </a:solidFill>
              </a:rPr>
              <a:t>Objectif : comprendre la différence entre les trois notions.</a:t>
            </a:r>
            <a:endParaRPr lang="fr-FR" sz="1600" dirty="0" smtClean="0">
              <a:solidFill>
                <a:srgbClr val="000000"/>
              </a:solidFill>
            </a:endParaRPr>
          </a:p>
          <a:p>
            <a:pPr marL="342900" indent="-342900">
              <a:buAutoNum type="arabicPeriod"/>
            </a:pPr>
            <a:endParaRPr lang="fr-FR" sz="1600" dirty="0" smtClean="0">
              <a:solidFill>
                <a:srgbClr val="000000"/>
              </a:solidFill>
            </a:endParaRPr>
          </a:p>
          <a:p>
            <a:pPr marL="342900" indent="-342900">
              <a:buAutoNum type="arabicPeriod"/>
            </a:pPr>
            <a:r>
              <a:rPr lang="fr-FR" b="1" dirty="0" smtClean="0">
                <a:solidFill>
                  <a:srgbClr val="000000"/>
                </a:solidFill>
              </a:rPr>
              <a:t>Animation :</a:t>
            </a:r>
            <a:r>
              <a:rPr lang="fr-FR" sz="1600" b="1" dirty="0" smtClean="0">
                <a:solidFill>
                  <a:srgbClr val="000000"/>
                </a:solidFill>
              </a:rPr>
              <a:t> </a:t>
            </a:r>
            <a:r>
              <a:rPr lang="fr-FR" sz="1600" dirty="0" smtClean="0">
                <a:solidFill>
                  <a:srgbClr val="000000"/>
                </a:solidFill>
                <a:hlinkClick r:id="rId2"/>
              </a:rPr>
              <a:t>https://phet.colorado.edu/sims/html/energy-forms-and-changes/latest/energy-forms-and-changes_en.html</a:t>
            </a:r>
            <a:endParaRPr lang="fr-FR" sz="1600" dirty="0" smtClean="0">
              <a:solidFill>
                <a:srgbClr val="000000"/>
              </a:solidFill>
            </a:endParaRPr>
          </a:p>
          <a:p>
            <a:pPr marL="342900" indent="-342900">
              <a:buAutoNum type="arabicPeriod"/>
            </a:pPr>
            <a:endParaRPr lang="fr-FR" sz="1600" dirty="0" smtClean="0">
              <a:solidFill>
                <a:srgbClr val="000000"/>
              </a:solidFill>
            </a:endParaRPr>
          </a:p>
          <a:p>
            <a:pPr marL="342900" indent="-342900"/>
            <a:r>
              <a:rPr lang="fr-FR" dirty="0" smtClean="0">
                <a:solidFill>
                  <a:srgbClr val="000000"/>
                </a:solidFill>
              </a:rPr>
              <a:t>- Identifier des formes d’énergie</a:t>
            </a:r>
          </a:p>
          <a:p>
            <a:pPr marL="342900" indent="-342900"/>
            <a:r>
              <a:rPr lang="fr-FR" dirty="0" smtClean="0">
                <a:solidFill>
                  <a:srgbClr val="000000"/>
                </a:solidFill>
              </a:rPr>
              <a:t>- Identifier des conversions d’énergie.</a:t>
            </a:r>
          </a:p>
          <a:p>
            <a:pPr marL="342900" indent="-342900"/>
            <a:r>
              <a:rPr lang="fr-FR" dirty="0" smtClean="0">
                <a:solidFill>
                  <a:srgbClr val="000000"/>
                </a:solidFill>
              </a:rPr>
              <a:t>- Identifier des transfert d’énergie.</a:t>
            </a:r>
          </a:p>
          <a:p>
            <a:pPr marL="342900" indent="-342900">
              <a:buFontTx/>
              <a:buChar char="-"/>
            </a:pPr>
            <a:endParaRPr lang="fr-FR" dirty="0" smtClean="0">
              <a:solidFill>
                <a:srgbClr val="000000"/>
              </a:solidFill>
            </a:endParaRPr>
          </a:p>
          <a:p>
            <a:pPr marL="342900" indent="-342900"/>
            <a:r>
              <a:rPr lang="fr-FR" b="1" dirty="0" smtClean="0">
                <a:solidFill>
                  <a:srgbClr val="000000"/>
                </a:solidFill>
              </a:rPr>
              <a:t>Transition : </a:t>
            </a:r>
            <a:r>
              <a:rPr lang="fr-FR" dirty="0" smtClean="0">
                <a:solidFill>
                  <a:srgbClr val="000000"/>
                </a:solidFill>
              </a:rPr>
              <a:t>deux modes de transfert d’énergie.</a:t>
            </a:r>
          </a:p>
        </p:txBody>
      </p:sp>
      <p:sp>
        <p:nvSpPr>
          <p:cNvPr id="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44</a:t>
            </a:fld>
            <a:endParaRPr lang="fr-BE"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539552" y="1628800"/>
            <a:ext cx="6196505" cy="400110"/>
          </a:xfrm>
          <a:prstGeom prst="rect">
            <a:avLst/>
          </a:prstGeom>
          <a:noFill/>
        </p:spPr>
        <p:txBody>
          <a:bodyPr wrap="none" rtlCol="0">
            <a:spAutoFit/>
          </a:bodyPr>
          <a:lstStyle/>
          <a:p>
            <a:r>
              <a:rPr lang="fr-FR" sz="2000" b="1" u="sng" dirty="0" smtClean="0">
                <a:solidFill>
                  <a:srgbClr val="226664"/>
                </a:solidFill>
              </a:rPr>
              <a:t>Activité 2 :</a:t>
            </a:r>
            <a:r>
              <a:rPr lang="fr-FR" sz="2000" b="1" dirty="0" smtClean="0">
                <a:solidFill>
                  <a:srgbClr val="226664"/>
                </a:solidFill>
              </a:rPr>
              <a:t>     Transfert d’énergie : étude documentaire</a:t>
            </a:r>
            <a:endParaRPr lang="fr-FR" sz="2000" b="1" dirty="0">
              <a:solidFill>
                <a:srgbClr val="226664"/>
              </a:solidFill>
            </a:endParaRPr>
          </a:p>
        </p:txBody>
      </p:sp>
      <p:sp>
        <p:nvSpPr>
          <p:cNvPr id="6" name="Rectangle à coins arrondis 5"/>
          <p:cNvSpPr/>
          <p:nvPr/>
        </p:nvSpPr>
        <p:spPr>
          <a:xfrm>
            <a:off x="683568" y="2204864"/>
            <a:ext cx="266429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1 : </a:t>
            </a:r>
            <a:r>
              <a:rPr lang="fr-FR" dirty="0" smtClean="0">
                <a:solidFill>
                  <a:srgbClr val="000000"/>
                </a:solidFill>
              </a:rPr>
              <a:t>Définition du travail</a:t>
            </a:r>
            <a:endParaRPr lang="fr-FR" dirty="0">
              <a:solidFill>
                <a:srgbClr val="000000"/>
              </a:solidFill>
            </a:endParaRPr>
          </a:p>
        </p:txBody>
      </p:sp>
      <p:sp>
        <p:nvSpPr>
          <p:cNvPr id="9" name="Rectangle à coins arrondis 8"/>
          <p:cNvSpPr/>
          <p:nvPr/>
        </p:nvSpPr>
        <p:spPr>
          <a:xfrm>
            <a:off x="683568" y="5877272"/>
            <a:ext cx="2664296" cy="792088"/>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3 : </a:t>
            </a:r>
            <a:r>
              <a:rPr lang="fr-FR" dirty="0" smtClean="0">
                <a:solidFill>
                  <a:srgbClr val="000000"/>
                </a:solidFill>
              </a:rPr>
              <a:t>Définition du transfert thermique</a:t>
            </a:r>
            <a:endParaRPr lang="fr-FR" dirty="0">
              <a:solidFill>
                <a:srgbClr val="000000"/>
              </a:solidFill>
            </a:endParaRPr>
          </a:p>
        </p:txBody>
      </p:sp>
      <p:grpSp>
        <p:nvGrpSpPr>
          <p:cNvPr id="3" name="Groupe 12"/>
          <p:cNvGrpSpPr/>
          <p:nvPr/>
        </p:nvGrpSpPr>
        <p:grpSpPr>
          <a:xfrm>
            <a:off x="4067944" y="2204864"/>
            <a:ext cx="3240360" cy="3312368"/>
            <a:chOff x="4427984" y="3423852"/>
            <a:chExt cx="3384376" cy="3075507"/>
          </a:xfrm>
        </p:grpSpPr>
        <p:sp>
          <p:nvSpPr>
            <p:cNvPr id="11" name="Rectangle à coins arrondis 10"/>
            <p:cNvSpPr/>
            <p:nvPr/>
          </p:nvSpPr>
          <p:spPr>
            <a:xfrm>
              <a:off x="4427984" y="3423852"/>
              <a:ext cx="3384376" cy="3075507"/>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4 : </a:t>
              </a:r>
              <a:r>
                <a:rPr lang="fr-FR" dirty="0" smtClean="0">
                  <a:solidFill>
                    <a:srgbClr val="000000"/>
                  </a:solidFill>
                </a:rPr>
                <a:t>Analogie hydraulique</a:t>
              </a:r>
              <a:endParaRPr lang="fr-FR" dirty="0">
                <a:solidFill>
                  <a:srgbClr val="000000"/>
                </a:solidFill>
              </a:endParaRPr>
            </a:p>
          </p:txBody>
        </p:sp>
        <p:pic>
          <p:nvPicPr>
            <p:cNvPr id="4100" name="Picture 4"/>
            <p:cNvPicPr>
              <a:picLocks noChangeAspect="1" noChangeArrowheads="1"/>
            </p:cNvPicPr>
            <p:nvPr/>
          </p:nvPicPr>
          <p:blipFill>
            <a:blip r:embed="rId2" cstate="print"/>
            <a:srcRect/>
            <a:stretch>
              <a:fillRect/>
            </a:stretch>
          </p:blipFill>
          <p:spPr bwMode="auto">
            <a:xfrm>
              <a:off x="4932040" y="3891864"/>
              <a:ext cx="2448272" cy="2577131"/>
            </a:xfrm>
            <a:prstGeom prst="rect">
              <a:avLst/>
            </a:prstGeom>
            <a:noFill/>
            <a:ln w="9525">
              <a:noFill/>
              <a:miter lim="800000"/>
              <a:headEnd/>
              <a:tailEnd/>
            </a:ln>
            <a:effectLst/>
          </p:spPr>
        </p:pic>
      </p:grpSp>
      <p:grpSp>
        <p:nvGrpSpPr>
          <p:cNvPr id="4" name="Groupe 14"/>
          <p:cNvGrpSpPr/>
          <p:nvPr/>
        </p:nvGrpSpPr>
        <p:grpSpPr>
          <a:xfrm>
            <a:off x="683568" y="3140968"/>
            <a:ext cx="2736304" cy="2586112"/>
            <a:chOff x="971600" y="4221088"/>
            <a:chExt cx="2736304" cy="2586112"/>
          </a:xfrm>
        </p:grpSpPr>
        <p:sp>
          <p:nvSpPr>
            <p:cNvPr id="10" name="Rectangle à coins arrondis 9"/>
            <p:cNvSpPr/>
            <p:nvPr/>
          </p:nvSpPr>
          <p:spPr>
            <a:xfrm>
              <a:off x="971600" y="4221088"/>
              <a:ext cx="2736304" cy="2586112"/>
            </a:xfrm>
            <a:prstGeom prst="roundRect">
              <a:avLst/>
            </a:prstGeom>
          </p:spPr>
          <p:style>
            <a:lnRef idx="2">
              <a:schemeClr val="accent6"/>
            </a:lnRef>
            <a:fillRef idx="1">
              <a:schemeClr val="lt1"/>
            </a:fillRef>
            <a:effectRef idx="0">
              <a:schemeClr val="accent6"/>
            </a:effectRef>
            <a:fontRef idx="minor">
              <a:schemeClr val="dk1"/>
            </a:fontRef>
          </p:style>
          <p:txBody>
            <a:bodyPr rtlCol="0" anchor="t"/>
            <a:lstStyle/>
            <a:p>
              <a:pPr algn="ctr"/>
              <a:r>
                <a:rPr lang="fr-FR" b="1" dirty="0" smtClean="0">
                  <a:solidFill>
                    <a:srgbClr val="000000"/>
                  </a:solidFill>
                </a:rPr>
                <a:t>Doc 2 : </a:t>
              </a:r>
              <a:r>
                <a:rPr lang="fr-FR" dirty="0" smtClean="0">
                  <a:solidFill>
                    <a:srgbClr val="000000"/>
                  </a:solidFill>
                </a:rPr>
                <a:t>Vidéo sur l’agitation thermique</a:t>
              </a: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endParaRPr lang="fr-FR" sz="1000" dirty="0" smtClean="0">
                <a:solidFill>
                  <a:srgbClr val="000000"/>
                </a:solidFill>
              </a:endParaRPr>
            </a:p>
            <a:p>
              <a:pPr algn="ctr"/>
              <a:r>
                <a:rPr lang="fr-FR" sz="1000" dirty="0" smtClean="0">
                  <a:solidFill>
                    <a:srgbClr val="000000"/>
                  </a:solidFill>
                  <a:hlinkClick r:id="rId3"/>
                </a:rPr>
                <a:t>ttps://www.youtube.com/watch?v=R5t-oA796to</a:t>
              </a:r>
              <a:endParaRPr lang="fr-FR" sz="1000" dirty="0" smtClean="0">
                <a:solidFill>
                  <a:srgbClr val="000000"/>
                </a:solidFill>
              </a:endParaRPr>
            </a:p>
          </p:txBody>
        </p:sp>
        <p:pic>
          <p:nvPicPr>
            <p:cNvPr id="4101" name="Picture 5"/>
            <p:cNvPicPr>
              <a:picLocks noChangeAspect="1" noChangeArrowheads="1"/>
            </p:cNvPicPr>
            <p:nvPr/>
          </p:nvPicPr>
          <p:blipFill>
            <a:blip r:embed="rId4" cstate="print"/>
            <a:srcRect/>
            <a:stretch>
              <a:fillRect/>
            </a:stretch>
          </p:blipFill>
          <p:spPr bwMode="auto">
            <a:xfrm>
              <a:off x="1547664" y="5013176"/>
              <a:ext cx="1656184" cy="1422224"/>
            </a:xfrm>
            <a:prstGeom prst="rect">
              <a:avLst/>
            </a:prstGeom>
            <a:noFill/>
            <a:ln w="9525">
              <a:noFill/>
              <a:miter lim="800000"/>
              <a:headEnd/>
              <a:tailEnd/>
            </a:ln>
            <a:effectLst/>
          </p:spPr>
        </p:pic>
      </p:grpSp>
      <p:sp>
        <p:nvSpPr>
          <p:cNvPr id="16"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45</a:t>
            </a:fld>
            <a:endParaRPr lang="fr-BE" dirty="0"/>
          </a:p>
        </p:txBody>
      </p:sp>
      <p:sp>
        <p:nvSpPr>
          <p:cNvPr id="19" name="ZoneTexte 18"/>
          <p:cNvSpPr txBox="1"/>
          <p:nvPr/>
        </p:nvSpPr>
        <p:spPr>
          <a:xfrm>
            <a:off x="4067944" y="5733256"/>
            <a:ext cx="3888432" cy="923330"/>
          </a:xfrm>
          <a:prstGeom prst="rect">
            <a:avLst/>
          </a:prstGeom>
          <a:noFill/>
        </p:spPr>
        <p:txBody>
          <a:bodyPr wrap="square" rtlCol="0">
            <a:spAutoFit/>
          </a:bodyPr>
          <a:lstStyle/>
          <a:p>
            <a:r>
              <a:rPr lang="fr-FR" dirty="0" smtClean="0">
                <a:solidFill>
                  <a:srgbClr val="000000"/>
                </a:solidFill>
              </a:rPr>
              <a:t>- Donner des exemples de travail et de transfert thermique dans la vie de tous les jours.</a:t>
            </a:r>
            <a:endParaRPr lang="fr-FR" dirty="0">
              <a:solidFill>
                <a:srgbClr val="000000"/>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
        <p:nvSpPr>
          <p:cNvPr id="7" name="ZoneTexte 6"/>
          <p:cNvSpPr txBox="1"/>
          <p:nvPr/>
        </p:nvSpPr>
        <p:spPr>
          <a:xfrm>
            <a:off x="539552" y="1628800"/>
            <a:ext cx="3400290" cy="400110"/>
          </a:xfrm>
          <a:prstGeom prst="rect">
            <a:avLst/>
          </a:prstGeom>
          <a:noFill/>
        </p:spPr>
        <p:txBody>
          <a:bodyPr wrap="none" rtlCol="0">
            <a:spAutoFit/>
          </a:bodyPr>
          <a:lstStyle/>
          <a:p>
            <a:r>
              <a:rPr lang="fr-FR" sz="2000" b="1" u="sng" dirty="0" smtClean="0">
                <a:solidFill>
                  <a:srgbClr val="226664"/>
                </a:solidFill>
              </a:rPr>
              <a:t>Activité 3 :</a:t>
            </a:r>
            <a:r>
              <a:rPr lang="fr-FR" sz="2000" b="1" dirty="0" smtClean="0">
                <a:solidFill>
                  <a:srgbClr val="226664"/>
                </a:solidFill>
              </a:rPr>
              <a:t>     Énergie interne</a:t>
            </a:r>
            <a:endParaRPr lang="fr-FR" sz="2000" b="1" dirty="0">
              <a:solidFill>
                <a:srgbClr val="226664"/>
              </a:solidFill>
            </a:endParaRPr>
          </a:p>
        </p:txBody>
      </p:sp>
      <p:sp>
        <p:nvSpPr>
          <p:cNvPr id="8" name="ZoneTexte 7"/>
          <p:cNvSpPr txBox="1"/>
          <p:nvPr/>
        </p:nvSpPr>
        <p:spPr>
          <a:xfrm>
            <a:off x="539552" y="3861048"/>
            <a:ext cx="7848872" cy="2308324"/>
          </a:xfrm>
          <a:prstGeom prst="rect">
            <a:avLst/>
          </a:prstGeom>
          <a:noFill/>
        </p:spPr>
        <p:txBody>
          <a:bodyPr wrap="square" rtlCol="0">
            <a:spAutoFit/>
          </a:bodyPr>
          <a:lstStyle/>
          <a:p>
            <a:pPr marL="342900" indent="-342900">
              <a:buAutoNum type="arabicPeriod"/>
            </a:pPr>
            <a:r>
              <a:rPr lang="fr-FR" b="1" dirty="0" smtClean="0">
                <a:solidFill>
                  <a:srgbClr val="000000"/>
                </a:solidFill>
              </a:rPr>
              <a:t>Temps de réflexion par groupe : </a:t>
            </a:r>
            <a:r>
              <a:rPr lang="fr-FR" dirty="0" smtClean="0">
                <a:solidFill>
                  <a:srgbClr val="000000"/>
                </a:solidFill>
              </a:rPr>
              <a:t>Y-a-t-il une énergie mise en jeu ?</a:t>
            </a:r>
          </a:p>
          <a:p>
            <a:pPr marL="342900" indent="-342900">
              <a:buAutoNum type="arabicPeriod"/>
            </a:pPr>
            <a:endParaRPr lang="fr-FR" dirty="0" smtClean="0">
              <a:solidFill>
                <a:srgbClr val="000000"/>
              </a:solidFill>
            </a:endParaRPr>
          </a:p>
          <a:p>
            <a:pPr marL="342900" indent="-342900">
              <a:buAutoNum type="arabicPeriod"/>
            </a:pPr>
            <a:r>
              <a:rPr lang="fr-FR" b="1" dirty="0" smtClean="0">
                <a:solidFill>
                  <a:srgbClr val="000000"/>
                </a:solidFill>
              </a:rPr>
              <a:t>Discussion/débat intergroupe : </a:t>
            </a:r>
          </a:p>
          <a:p>
            <a:pPr marL="800100" lvl="1" indent="-342900">
              <a:buFontTx/>
              <a:buChar char="-"/>
            </a:pPr>
            <a:r>
              <a:rPr lang="fr-FR" dirty="0" smtClean="0">
                <a:solidFill>
                  <a:srgbClr val="000000"/>
                </a:solidFill>
              </a:rPr>
              <a:t>Définir l’énergie interne. </a:t>
            </a:r>
          </a:p>
          <a:p>
            <a:pPr marL="800100" lvl="1" indent="-342900">
              <a:buFontTx/>
              <a:buChar char="-"/>
            </a:pPr>
            <a:r>
              <a:rPr lang="fr-FR" dirty="0" smtClean="0">
                <a:solidFill>
                  <a:srgbClr val="000000"/>
                </a:solidFill>
              </a:rPr>
              <a:t>Montrer des images/vidéos de différentes situations et demander de classer les énergies en jeu (cinétique/potentielle, microscopique/macroscopique).</a:t>
            </a:r>
            <a:endParaRPr lang="fr-FR" b="1" dirty="0" smtClean="0">
              <a:solidFill>
                <a:srgbClr val="000000"/>
              </a:solidFill>
            </a:endParaRPr>
          </a:p>
          <a:p>
            <a:pPr marL="342900" indent="-342900">
              <a:buAutoNum type="arabicPeriod"/>
            </a:pPr>
            <a:endParaRPr lang="fr-FR" b="1" dirty="0" smtClean="0">
              <a:solidFill>
                <a:srgbClr val="000000"/>
              </a:solidFill>
            </a:endParaRPr>
          </a:p>
          <a:p>
            <a:pPr marL="342900" indent="-342900">
              <a:buAutoNum type="arabicPeriod"/>
            </a:pPr>
            <a:r>
              <a:rPr lang="fr-FR" b="1" dirty="0" smtClean="0">
                <a:solidFill>
                  <a:srgbClr val="000000"/>
                </a:solidFill>
              </a:rPr>
              <a:t>Restitution :</a:t>
            </a:r>
            <a:r>
              <a:rPr lang="fr-FR" dirty="0" smtClean="0">
                <a:solidFill>
                  <a:srgbClr val="000000"/>
                </a:solidFill>
              </a:rPr>
              <a:t> Document-réponse.</a:t>
            </a:r>
          </a:p>
        </p:txBody>
      </p:sp>
      <p:pic>
        <p:nvPicPr>
          <p:cNvPr id="5122"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35896" y="2060848"/>
            <a:ext cx="1440160" cy="16443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MISS</a:t>
            </a:r>
            <a:endParaRPr lang="fr-FR" dirty="0"/>
          </a:p>
        </p:txBody>
      </p:sp>
      <p:sp>
        <p:nvSpPr>
          <p:cNvPr id="3" name="Espace réservé du contenu 2"/>
          <p:cNvSpPr>
            <a:spLocks noGrp="1"/>
          </p:cNvSpPr>
          <p:nvPr>
            <p:ph sz="quarter" idx="1"/>
          </p:nvPr>
        </p:nvSpPr>
        <p:spPr>
          <a:xfrm>
            <a:off x="467544" y="1556792"/>
            <a:ext cx="7859216" cy="4873752"/>
          </a:xfrm>
        </p:spPr>
        <p:txBody>
          <a:bodyPr>
            <a:normAutofit/>
          </a:bodyPr>
          <a:lstStyle/>
          <a:p>
            <a:pPr algn="ctr">
              <a:buClr>
                <a:srgbClr val="226664"/>
              </a:buClr>
              <a:buSzPct val="100000"/>
            </a:pPr>
            <a:r>
              <a:rPr lang="fr-FR" dirty="0" smtClean="0">
                <a:solidFill>
                  <a:schemeClr val="accent3"/>
                </a:solidFill>
              </a:rPr>
              <a:t>M</a:t>
            </a:r>
            <a:r>
              <a:rPr lang="fr-FR" b="0" dirty="0" smtClean="0"/>
              <a:t>aison d’</a:t>
            </a:r>
            <a:r>
              <a:rPr lang="fr-FR" dirty="0" smtClean="0">
                <a:solidFill>
                  <a:schemeClr val="accent3"/>
                </a:solidFill>
              </a:rPr>
              <a:t>I</a:t>
            </a:r>
            <a:r>
              <a:rPr lang="fr-FR" b="0" dirty="0" smtClean="0"/>
              <a:t>nitiation et de </a:t>
            </a:r>
            <a:r>
              <a:rPr lang="fr-FR" dirty="0" smtClean="0">
                <a:solidFill>
                  <a:schemeClr val="accent3"/>
                </a:solidFill>
              </a:rPr>
              <a:t>S</a:t>
            </a:r>
            <a:r>
              <a:rPr lang="fr-FR" b="0" dirty="0" smtClean="0"/>
              <a:t>ensibilisation aux </a:t>
            </a:r>
            <a:r>
              <a:rPr lang="fr-FR" dirty="0" smtClean="0">
                <a:solidFill>
                  <a:schemeClr val="accent3"/>
                </a:solidFill>
              </a:rPr>
              <a:t>S</a:t>
            </a:r>
            <a:r>
              <a:rPr lang="fr-FR" b="0" dirty="0" smtClean="0"/>
              <a:t>ciences</a:t>
            </a:r>
          </a:p>
          <a:p>
            <a:pPr>
              <a:buClr>
                <a:srgbClr val="226664"/>
              </a:buClr>
              <a:buSzPct val="100000"/>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47</a:t>
            </a:fld>
            <a:endParaRPr lang="fr-BE" dirty="0"/>
          </a:p>
        </p:txBody>
      </p:sp>
      <p:sp>
        <p:nvSpPr>
          <p:cNvPr id="5" name="Espace réservé du pied de page 4"/>
          <p:cNvSpPr>
            <a:spLocks noGrp="1"/>
          </p:cNvSpPr>
          <p:nvPr>
            <p:ph type="ftr" sz="quarter" idx="16"/>
          </p:nvPr>
        </p:nvSpPr>
        <p:spPr>
          <a:xfrm>
            <a:off x="179512" y="260648"/>
            <a:ext cx="5400600" cy="365760"/>
          </a:xfrm>
        </p:spPr>
        <p:txBody>
          <a:bodyPr/>
          <a:lstStyle/>
          <a:p>
            <a:pPr marL="400050" indent="-400050">
              <a:buFont typeface="+mj-lt"/>
              <a:buAutoNum type="romanUcPeriod" startAt="3"/>
            </a:pPr>
            <a:r>
              <a:rPr lang="fr-FR" dirty="0" smtClean="0"/>
              <a:t>Présentation de ma mission doctorale</a:t>
            </a:r>
            <a:endParaRPr lang="fr-BE" dirty="0" smtClean="0"/>
          </a:p>
        </p:txBody>
      </p:sp>
      <p:pic>
        <p:nvPicPr>
          <p:cNvPr id="11266" name="Picture 2" descr="miss_001.jpg"/>
          <p:cNvPicPr>
            <a:picLocks noChangeAspect="1" noChangeArrowheads="1"/>
          </p:cNvPicPr>
          <p:nvPr/>
        </p:nvPicPr>
        <p:blipFill>
          <a:blip r:embed="rId2" cstate="print"/>
          <a:srcRect/>
          <a:stretch>
            <a:fillRect/>
          </a:stretch>
        </p:blipFill>
        <p:spPr bwMode="auto">
          <a:xfrm>
            <a:off x="1043607" y="2348880"/>
            <a:ext cx="2880321" cy="2020642"/>
          </a:xfrm>
          <a:prstGeom prst="rect">
            <a:avLst/>
          </a:prstGeom>
          <a:noFill/>
        </p:spPr>
      </p:pic>
      <p:pic>
        <p:nvPicPr>
          <p:cNvPr id="11272" name="Picture 8" descr="[© JMD 2017 ]"/>
          <p:cNvPicPr>
            <a:picLocks noChangeAspect="1" noChangeArrowheads="1"/>
          </p:cNvPicPr>
          <p:nvPr/>
        </p:nvPicPr>
        <p:blipFill>
          <a:blip r:embed="rId3" cstate="print"/>
          <a:srcRect/>
          <a:stretch>
            <a:fillRect/>
          </a:stretch>
        </p:blipFill>
        <p:spPr bwMode="auto">
          <a:xfrm>
            <a:off x="4139952" y="2348880"/>
            <a:ext cx="3039584" cy="2018474"/>
          </a:xfrm>
          <a:prstGeom prst="rect">
            <a:avLst/>
          </a:prstGeom>
          <a:noFill/>
        </p:spPr>
      </p:pic>
      <p:pic>
        <p:nvPicPr>
          <p:cNvPr id="11276" name="Picture 12" descr="http://hebergement.u-psud.fr/miss/miss_dir/wp-content/uploads/2016/05/P_20190201_103037bis.jpg"/>
          <p:cNvPicPr>
            <a:picLocks noChangeAspect="1" noChangeArrowheads="1"/>
          </p:cNvPicPr>
          <p:nvPr/>
        </p:nvPicPr>
        <p:blipFill>
          <a:blip r:embed="rId4" cstate="print"/>
          <a:srcRect/>
          <a:stretch>
            <a:fillRect/>
          </a:stretch>
        </p:blipFill>
        <p:spPr bwMode="auto">
          <a:xfrm>
            <a:off x="3922586" y="4571372"/>
            <a:ext cx="3601742" cy="2025980"/>
          </a:xfrm>
          <a:prstGeom prst="rect">
            <a:avLst/>
          </a:prstGeom>
          <a:noFill/>
        </p:spPr>
      </p:pic>
      <p:pic>
        <p:nvPicPr>
          <p:cNvPr id="11280" name="Picture 16" descr="http://hebergement.u-psud.fr/miss/miss_dir/wp-content/uploads/2016/09/IMGP4886bis.jpg"/>
          <p:cNvPicPr>
            <a:picLocks noChangeAspect="1" noChangeArrowheads="1"/>
          </p:cNvPicPr>
          <p:nvPr/>
        </p:nvPicPr>
        <p:blipFill>
          <a:blip r:embed="rId5" cstate="print"/>
          <a:srcRect/>
          <a:stretch>
            <a:fillRect/>
          </a:stretch>
        </p:blipFill>
        <p:spPr bwMode="auto">
          <a:xfrm>
            <a:off x="755576" y="4581127"/>
            <a:ext cx="3034045" cy="2015149"/>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636912"/>
            <a:ext cx="6120680" cy="1499240"/>
          </a:xfrm>
        </p:spPr>
        <p:txBody>
          <a:bodyPr/>
          <a:lstStyle/>
          <a:p>
            <a:r>
              <a:rPr lang="fr-FR" dirty="0" smtClean="0"/>
              <a:t>II.  </a:t>
            </a:r>
          </a:p>
          <a:p>
            <a:r>
              <a:rPr lang="fr-FR" dirty="0" smtClean="0"/>
              <a:t>1.   Mes travaux de recherche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5</a:t>
            </a:fld>
            <a:endParaRPr lang="fr-B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Mon sujet de thèse</a:t>
            </a:r>
            <a:endParaRPr lang="fr-FR" dirty="0"/>
          </a:p>
        </p:txBody>
      </p:sp>
      <p:sp>
        <p:nvSpPr>
          <p:cNvPr id="3" name="Espace réservé du contenu 2"/>
          <p:cNvSpPr>
            <a:spLocks noGrp="1"/>
          </p:cNvSpPr>
          <p:nvPr>
            <p:ph sz="quarter" idx="1"/>
          </p:nvPr>
        </p:nvSpPr>
        <p:spPr>
          <a:xfrm>
            <a:off x="683568" y="1723600"/>
            <a:ext cx="7272808" cy="1417368"/>
          </a:xfrm>
        </p:spPr>
        <p:txBody>
          <a:bodyPr>
            <a:normAutofit/>
          </a:bodyPr>
          <a:lstStyle/>
          <a:p>
            <a:pPr algn="ctr"/>
            <a:r>
              <a:rPr lang="fr-FR" dirty="0" smtClean="0"/>
              <a:t>« De la rareté à la typicité : le parcours improbable</a:t>
            </a:r>
          </a:p>
          <a:p>
            <a:pPr algn="ctr"/>
            <a:r>
              <a:rPr lang="fr-FR" dirty="0" smtClean="0"/>
              <a:t>d’une grande déviation »</a:t>
            </a:r>
          </a:p>
          <a:p>
            <a:pPr algn="ctr"/>
            <a:endParaRPr lang="fr-FR" dirty="0" smtClean="0"/>
          </a:p>
          <a:p>
            <a:endParaRPr lang="fr-FR" b="0" dirty="0">
              <a:solidFill>
                <a:srgbClr val="000000"/>
              </a:solidFill>
            </a:endParaRP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7" name="ZoneTexte 6"/>
          <p:cNvSpPr txBox="1"/>
          <p:nvPr/>
        </p:nvSpPr>
        <p:spPr>
          <a:xfrm>
            <a:off x="467544" y="2876743"/>
            <a:ext cx="7992888" cy="1200329"/>
          </a:xfrm>
          <a:prstGeom prst="rect">
            <a:avLst/>
          </a:prstGeom>
          <a:noFill/>
        </p:spPr>
        <p:txBody>
          <a:bodyPr wrap="square" rtlCol="0">
            <a:spAutoFit/>
          </a:bodyPr>
          <a:lstStyle/>
          <a:p>
            <a:pPr algn="just"/>
            <a:r>
              <a:rPr lang="fr-FR" dirty="0" smtClean="0">
                <a:solidFill>
                  <a:srgbClr val="000000"/>
                </a:solidFill>
              </a:rPr>
              <a:t>Superviseurs: 	</a:t>
            </a:r>
            <a:r>
              <a:rPr lang="fr-FR" b="1" dirty="0" smtClean="0">
                <a:solidFill>
                  <a:srgbClr val="000000"/>
                </a:solidFill>
              </a:rPr>
              <a:t>-</a:t>
            </a:r>
            <a:r>
              <a:rPr lang="fr-FR" dirty="0" smtClean="0">
                <a:solidFill>
                  <a:srgbClr val="000000"/>
                </a:solidFill>
              </a:rPr>
              <a:t> Gatien Verley (</a:t>
            </a:r>
            <a:r>
              <a:rPr lang="fr-FR" dirty="0" err="1" smtClean="0">
                <a:solidFill>
                  <a:srgbClr val="000000"/>
                </a:solidFill>
              </a:rPr>
              <a:t>IJCLab</a:t>
            </a:r>
            <a:r>
              <a:rPr lang="fr-FR" dirty="0" smtClean="0">
                <a:solidFill>
                  <a:srgbClr val="000000"/>
                </a:solidFill>
              </a:rPr>
              <a:t>)</a:t>
            </a:r>
          </a:p>
          <a:p>
            <a:pPr algn="just"/>
            <a:r>
              <a:rPr lang="fr-FR" dirty="0" smtClean="0">
                <a:solidFill>
                  <a:srgbClr val="000000"/>
                </a:solidFill>
              </a:rPr>
              <a:t>		</a:t>
            </a:r>
            <a:r>
              <a:rPr lang="fr-FR" b="1" dirty="0" smtClean="0">
                <a:solidFill>
                  <a:srgbClr val="000000"/>
                </a:solidFill>
              </a:rPr>
              <a:t>-</a:t>
            </a:r>
            <a:r>
              <a:rPr lang="fr-FR" dirty="0" smtClean="0">
                <a:solidFill>
                  <a:srgbClr val="000000"/>
                </a:solidFill>
              </a:rPr>
              <a:t> Raphaël Chétrite (Laboratoire J.A. Dieudonné, Nice)</a:t>
            </a:r>
          </a:p>
          <a:p>
            <a:pPr algn="just"/>
            <a:endParaRPr lang="fr-FR" dirty="0" smtClean="0">
              <a:solidFill>
                <a:srgbClr val="000000"/>
              </a:solidFill>
            </a:endParaRPr>
          </a:p>
          <a:p>
            <a:pPr algn="just"/>
            <a:r>
              <a:rPr lang="fr-FR" dirty="0" smtClean="0">
                <a:solidFill>
                  <a:srgbClr val="000000"/>
                </a:solidFill>
              </a:rPr>
              <a:t>Soutenue le 26 novembre 2021 à </a:t>
            </a:r>
            <a:r>
              <a:rPr lang="fr-FR" dirty="0" err="1" smtClean="0">
                <a:solidFill>
                  <a:srgbClr val="000000"/>
                </a:solidFill>
              </a:rPr>
              <a:t>IJCLab</a:t>
            </a:r>
            <a:r>
              <a:rPr lang="fr-FR" dirty="0" smtClean="0">
                <a:solidFill>
                  <a:srgbClr val="000000"/>
                </a:solidFill>
              </a:rPr>
              <a:t>.</a:t>
            </a:r>
          </a:p>
        </p:txBody>
      </p:sp>
      <p:pic>
        <p:nvPicPr>
          <p:cNvPr id="1026" name="Picture 2"/>
          <p:cNvPicPr>
            <a:picLocks noChangeAspect="1" noChangeArrowheads="1"/>
          </p:cNvPicPr>
          <p:nvPr/>
        </p:nvPicPr>
        <p:blipFill>
          <a:blip r:embed="rId3" cstate="print"/>
          <a:srcRect/>
          <a:stretch>
            <a:fillRect/>
          </a:stretch>
        </p:blipFill>
        <p:spPr bwMode="auto">
          <a:xfrm>
            <a:off x="7884368" y="4"/>
            <a:ext cx="1296144" cy="64428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5175448" y="0"/>
            <a:ext cx="476672" cy="476672"/>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5891738" y="0"/>
            <a:ext cx="768494" cy="49460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6732320" y="0"/>
            <a:ext cx="1080040" cy="476672"/>
          </a:xfrm>
          <a:prstGeom prst="rect">
            <a:avLst/>
          </a:prstGeom>
          <a:noFill/>
          <a:ln w="9525">
            <a:noFill/>
            <a:miter lim="800000"/>
            <a:headEnd/>
            <a:tailEnd/>
          </a:ln>
          <a:effectLst/>
        </p:spPr>
      </p:pic>
      <p:grpSp>
        <p:nvGrpSpPr>
          <p:cNvPr id="27" name="Groupe 26"/>
          <p:cNvGrpSpPr/>
          <p:nvPr/>
        </p:nvGrpSpPr>
        <p:grpSpPr>
          <a:xfrm>
            <a:off x="179512" y="4221088"/>
            <a:ext cx="8280920" cy="1656184"/>
            <a:chOff x="179512" y="4221088"/>
            <a:chExt cx="8280920" cy="1656184"/>
          </a:xfrm>
        </p:grpSpPr>
        <p:cxnSp>
          <p:nvCxnSpPr>
            <p:cNvPr id="17" name="Connecteur droit avec flèche 16"/>
            <p:cNvCxnSpPr/>
            <p:nvPr/>
          </p:nvCxnSpPr>
          <p:spPr>
            <a:xfrm>
              <a:off x="3275856" y="5661248"/>
              <a:ext cx="2160240" cy="0"/>
            </a:xfrm>
            <a:prstGeom prst="straightConnector1">
              <a:avLst/>
            </a:prstGeom>
            <a:ln>
              <a:solidFill>
                <a:srgbClr val="000000"/>
              </a:solidFill>
              <a:tailEnd type="arrow"/>
            </a:ln>
          </p:spPr>
          <p:style>
            <a:lnRef idx="2">
              <a:schemeClr val="dk1"/>
            </a:lnRef>
            <a:fillRef idx="0">
              <a:schemeClr val="dk1"/>
            </a:fillRef>
            <a:effectRef idx="1">
              <a:schemeClr val="dk1"/>
            </a:effectRef>
            <a:fontRef idx="minor">
              <a:schemeClr val="tx1"/>
            </a:fontRef>
          </p:style>
        </p:cxnSp>
        <p:grpSp>
          <p:nvGrpSpPr>
            <p:cNvPr id="23" name="Groupe 22"/>
            <p:cNvGrpSpPr/>
            <p:nvPr/>
          </p:nvGrpSpPr>
          <p:grpSpPr>
            <a:xfrm>
              <a:off x="179512" y="4602832"/>
              <a:ext cx="2520280" cy="1274440"/>
              <a:chOff x="179512" y="4602832"/>
              <a:chExt cx="2520280" cy="1274440"/>
            </a:xfrm>
          </p:grpSpPr>
          <p:sp>
            <p:nvSpPr>
              <p:cNvPr id="14" name="Sourire 13"/>
              <p:cNvSpPr/>
              <p:nvPr/>
            </p:nvSpPr>
            <p:spPr>
              <a:xfrm>
                <a:off x="2267744"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Bulle ronde 14"/>
              <p:cNvSpPr/>
              <p:nvPr/>
            </p:nvSpPr>
            <p:spPr>
              <a:xfrm flipH="1">
                <a:off x="323528" y="4602832"/>
                <a:ext cx="1656184" cy="864096"/>
              </a:xfrm>
              <a:prstGeom prst="wedgeEllipseCallout">
                <a:avLst>
                  <a:gd name="adj1" fmla="val -61577"/>
                  <a:gd name="adj2" fmla="val 60095"/>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18" name="ZoneTexte 17"/>
              <p:cNvSpPr txBox="1"/>
              <p:nvPr/>
            </p:nvSpPr>
            <p:spPr>
              <a:xfrm>
                <a:off x="179512" y="4797152"/>
                <a:ext cx="2016224" cy="523220"/>
              </a:xfrm>
              <a:prstGeom prst="rect">
                <a:avLst/>
              </a:prstGeom>
              <a:noFill/>
            </p:spPr>
            <p:txBody>
              <a:bodyPr wrap="square" rtlCol="0" anchor="ctr">
                <a:spAutoFit/>
              </a:bodyPr>
              <a:lstStyle/>
              <a:p>
                <a:pPr algn="ctr"/>
                <a:r>
                  <a:rPr lang="fr-FR" sz="1400" dirty="0" smtClean="0">
                    <a:solidFill>
                      <a:srgbClr val="000000"/>
                    </a:solidFill>
                  </a:rPr>
                  <a:t>Je suis une grande déviation (rare)</a:t>
                </a:r>
              </a:p>
            </p:txBody>
          </p:sp>
        </p:grpSp>
        <p:grpSp>
          <p:nvGrpSpPr>
            <p:cNvPr id="24" name="Groupe 23"/>
            <p:cNvGrpSpPr/>
            <p:nvPr/>
          </p:nvGrpSpPr>
          <p:grpSpPr>
            <a:xfrm>
              <a:off x="6012160" y="4581128"/>
              <a:ext cx="2304256" cy="1296144"/>
              <a:chOff x="6012160" y="4581128"/>
              <a:chExt cx="2304256" cy="1296144"/>
            </a:xfrm>
          </p:grpSpPr>
          <p:sp>
            <p:nvSpPr>
              <p:cNvPr id="19" name="Sourire 18"/>
              <p:cNvSpPr/>
              <p:nvPr/>
            </p:nvSpPr>
            <p:spPr>
              <a:xfrm>
                <a:off x="6012160"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Bulle ronde 19"/>
              <p:cNvSpPr/>
              <p:nvPr/>
            </p:nvSpPr>
            <p:spPr>
              <a:xfrm flipH="1">
                <a:off x="6660232" y="4581128"/>
                <a:ext cx="1656184" cy="864096"/>
              </a:xfrm>
              <a:prstGeom prst="wedgeEllipseCallout">
                <a:avLst>
                  <a:gd name="adj1" fmla="val 51913"/>
                  <a:gd name="adj2" fmla="val 59676"/>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21" name="ZoneTexte 20"/>
              <p:cNvSpPr txBox="1"/>
              <p:nvPr/>
            </p:nvSpPr>
            <p:spPr>
              <a:xfrm>
                <a:off x="6732240" y="4670266"/>
                <a:ext cx="1512168" cy="738664"/>
              </a:xfrm>
              <a:prstGeom prst="rect">
                <a:avLst/>
              </a:prstGeom>
              <a:noFill/>
            </p:spPr>
            <p:txBody>
              <a:bodyPr wrap="square" rtlCol="0" anchor="ctr">
                <a:spAutoFit/>
              </a:bodyPr>
              <a:lstStyle/>
              <a:p>
                <a:pPr algn="ctr"/>
                <a:r>
                  <a:rPr lang="fr-FR" sz="1400" dirty="0" smtClean="0">
                    <a:solidFill>
                      <a:srgbClr val="000000"/>
                    </a:solidFill>
                  </a:rPr>
                  <a:t>Je suis devenue une valeur typique (probable)</a:t>
                </a:r>
              </a:p>
            </p:txBody>
          </p:sp>
        </p:grpSp>
        <p:cxnSp>
          <p:nvCxnSpPr>
            <p:cNvPr id="26" name="Connecteur droit 25"/>
            <p:cNvCxnSpPr/>
            <p:nvPr/>
          </p:nvCxnSpPr>
          <p:spPr>
            <a:xfrm>
              <a:off x="467544" y="4221088"/>
              <a:ext cx="7992888"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Contexte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7</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lstStyle/>
          <a:p>
            <a:r>
              <a:rPr lang="fr-FR" dirty="0" smtClean="0"/>
              <a:t>En physique statistique d’équilibre:</a:t>
            </a:r>
            <a:endParaRPr lang="fr-FR" dirty="0"/>
          </a:p>
        </p:txBody>
      </p:sp>
      <p:grpSp>
        <p:nvGrpSpPr>
          <p:cNvPr id="40" name="Groupe 39"/>
          <p:cNvGrpSpPr/>
          <p:nvPr/>
        </p:nvGrpSpPr>
        <p:grpSpPr>
          <a:xfrm>
            <a:off x="2627784" y="3717032"/>
            <a:ext cx="2808312" cy="2592288"/>
            <a:chOff x="2267744" y="3645024"/>
            <a:chExt cx="2808312" cy="2592288"/>
          </a:xfrm>
        </p:grpSpPr>
        <p:cxnSp>
          <p:nvCxnSpPr>
            <p:cNvPr id="22" name="Connecteur droit avec flèche 21"/>
            <p:cNvCxnSpPr/>
            <p:nvPr/>
          </p:nvCxnSpPr>
          <p:spPr>
            <a:xfrm flipH="1">
              <a:off x="3707904" y="3645024"/>
              <a:ext cx="1896" cy="136815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24" name="Rectangle à coins arrondis 23"/>
            <p:cNvSpPr/>
            <p:nvPr/>
          </p:nvSpPr>
          <p:spPr>
            <a:xfrm>
              <a:off x="2267744" y="5157192"/>
              <a:ext cx="2808312" cy="10801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Notions généralisées dans le cadre de la physique statistique hors équilibre</a:t>
              </a:r>
              <a:endParaRPr lang="fr-FR" dirty="0">
                <a:solidFill>
                  <a:srgbClr val="000000"/>
                </a:solidFill>
              </a:endParaRPr>
            </a:p>
          </p:txBody>
        </p:sp>
      </p:grpSp>
      <p:grpSp>
        <p:nvGrpSpPr>
          <p:cNvPr id="67" name="Groupe 66"/>
          <p:cNvGrpSpPr/>
          <p:nvPr/>
        </p:nvGrpSpPr>
        <p:grpSpPr>
          <a:xfrm>
            <a:off x="5436096" y="5195292"/>
            <a:ext cx="2592289" cy="1152128"/>
            <a:chOff x="5290022" y="5195292"/>
            <a:chExt cx="2666354" cy="1152128"/>
          </a:xfrm>
        </p:grpSpPr>
        <p:cxnSp>
          <p:nvCxnSpPr>
            <p:cNvPr id="26" name="Connecteur droit avec flèche 25"/>
            <p:cNvCxnSpPr>
              <a:endCxn id="19" idx="1"/>
            </p:cNvCxnSpPr>
            <p:nvPr/>
          </p:nvCxnSpPr>
          <p:spPr>
            <a:xfrm>
              <a:off x="5290022" y="5769260"/>
              <a:ext cx="578121" cy="209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9" name="Rectangle à coins arrondis 18"/>
            <p:cNvSpPr/>
            <p:nvPr/>
          </p:nvSpPr>
          <p:spPr>
            <a:xfrm>
              <a:off x="5868144" y="5195292"/>
              <a:ext cx="2088232" cy="11521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 de contrainte (conditionnement)</a:t>
              </a:r>
              <a:endParaRPr lang="fr-FR" dirty="0">
                <a:solidFill>
                  <a:srgbClr val="000000"/>
                </a:solidFill>
              </a:endParaRPr>
            </a:p>
          </p:txBody>
        </p:sp>
      </p:grpSp>
      <p:grpSp>
        <p:nvGrpSpPr>
          <p:cNvPr id="68" name="Groupe 67"/>
          <p:cNvGrpSpPr/>
          <p:nvPr/>
        </p:nvGrpSpPr>
        <p:grpSpPr>
          <a:xfrm>
            <a:off x="395536" y="2636912"/>
            <a:ext cx="7344816" cy="792088"/>
            <a:chOff x="395536" y="2636912"/>
            <a:chExt cx="7344816" cy="792088"/>
          </a:xfrm>
        </p:grpSpPr>
        <p:grpSp>
          <p:nvGrpSpPr>
            <p:cNvPr id="66" name="Groupe 65"/>
            <p:cNvGrpSpPr/>
            <p:nvPr/>
          </p:nvGrpSpPr>
          <p:grpSpPr>
            <a:xfrm>
              <a:off x="3275856" y="3032956"/>
              <a:ext cx="1656184" cy="324036"/>
              <a:chOff x="3491880" y="3104964"/>
              <a:chExt cx="1656184" cy="324036"/>
            </a:xfrm>
          </p:grpSpPr>
          <p:cxnSp>
            <p:nvCxnSpPr>
              <p:cNvPr id="16" name="Connecteur droit avec flèche 15"/>
              <p:cNvCxnSpPr>
                <a:stCxn id="37" idx="3"/>
                <a:endCxn id="49" idx="1"/>
              </p:cNvCxnSpPr>
              <p:nvPr/>
            </p:nvCxnSpPr>
            <p:spPr>
              <a:xfrm>
                <a:off x="3491880" y="3104964"/>
                <a:ext cx="165618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53" name="Picture 5" descr="C:\Users\LENOVO\Desktop\limN.png"/>
              <p:cNvPicPr>
                <a:picLocks noChangeAspect="1" noChangeArrowheads="1"/>
              </p:cNvPicPr>
              <p:nvPr/>
            </p:nvPicPr>
            <p:blipFill>
              <a:blip r:embed="rId3" cstate="print"/>
              <a:srcRect/>
              <a:stretch>
                <a:fillRect/>
              </a:stretch>
            </p:blipFill>
            <p:spPr bwMode="auto">
              <a:xfrm>
                <a:off x="3877816" y="3257550"/>
                <a:ext cx="838200" cy="171450"/>
              </a:xfrm>
              <a:prstGeom prst="rect">
                <a:avLst/>
              </a:prstGeom>
              <a:noFill/>
            </p:spPr>
          </p:pic>
        </p:grpSp>
        <p:grpSp>
          <p:nvGrpSpPr>
            <p:cNvPr id="65" name="Groupe 64"/>
            <p:cNvGrpSpPr/>
            <p:nvPr/>
          </p:nvGrpSpPr>
          <p:grpSpPr>
            <a:xfrm>
              <a:off x="395536" y="2636912"/>
              <a:ext cx="2880320" cy="792088"/>
              <a:chOff x="611560" y="2708920"/>
              <a:chExt cx="2880320" cy="792088"/>
            </a:xfrm>
          </p:grpSpPr>
          <p:sp>
            <p:nvSpPr>
              <p:cNvPr id="37" name="Rectangle à coins arrondis 36"/>
              <p:cNvSpPr/>
              <p:nvPr/>
            </p:nvSpPr>
            <p:spPr>
              <a:xfrm>
                <a:off x="611560" y="2708920"/>
                <a:ext cx="2880320"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microcanonique</a:t>
                </a:r>
              </a:p>
              <a:p>
                <a:pPr algn="ctr"/>
                <a:endParaRPr lang="fr-FR" dirty="0">
                  <a:solidFill>
                    <a:srgbClr val="000000"/>
                  </a:solidFill>
                </a:endParaRPr>
              </a:p>
            </p:txBody>
          </p:sp>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19672" y="3186650"/>
                <a:ext cx="720080" cy="170342"/>
              </a:xfrm>
              <a:prstGeom prst="rect">
                <a:avLst/>
              </a:prstGeom>
              <a:noFill/>
              <a:ln w="9525">
                <a:noFill/>
                <a:miter lim="800000"/>
                <a:headEnd/>
                <a:tailEnd/>
              </a:ln>
              <a:effectLst/>
            </p:spPr>
          </p:pic>
        </p:grpSp>
        <p:grpSp>
          <p:nvGrpSpPr>
            <p:cNvPr id="64" name="Groupe 63"/>
            <p:cNvGrpSpPr/>
            <p:nvPr/>
          </p:nvGrpSpPr>
          <p:grpSpPr>
            <a:xfrm>
              <a:off x="4932040" y="2636912"/>
              <a:ext cx="2808312" cy="792088"/>
              <a:chOff x="5148064" y="2708920"/>
              <a:chExt cx="2808312" cy="792088"/>
            </a:xfrm>
          </p:grpSpPr>
          <p:sp>
            <p:nvSpPr>
              <p:cNvPr id="49" name="Rectangle à coins arrondis 48"/>
              <p:cNvSpPr/>
              <p:nvPr/>
            </p:nvSpPr>
            <p:spPr>
              <a:xfrm>
                <a:off x="5148064" y="2708920"/>
                <a:ext cx="2808312"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canonique</a:t>
                </a:r>
              </a:p>
              <a:p>
                <a:pPr algn="ctr"/>
                <a:endParaRPr lang="fr-FR" dirty="0">
                  <a:solidFill>
                    <a:srgbClr val="000000"/>
                  </a:solidFill>
                </a:endParaRPr>
              </a:p>
            </p:txBody>
          </p:sp>
          <p:pic>
            <p:nvPicPr>
              <p:cNvPr id="1027"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80112" y="3177113"/>
                <a:ext cx="1944216" cy="234515"/>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Thermodynamique stochastique : Motivation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smtClean="0"/>
              <a:t>Présentation </a:t>
            </a:r>
            <a:r>
              <a:rPr lang="fr-FR" dirty="0" smtClean="0"/>
              <a:t>de mes travaux de recherche</a:t>
            </a:r>
            <a:endParaRPr lang="fr-BE" dirty="0" smtClean="0"/>
          </a:p>
        </p:txBody>
      </p:sp>
      <p:graphicFrame>
        <p:nvGraphicFramePr>
          <p:cNvPr id="10" name="Tableau 9"/>
          <p:cNvGraphicFramePr>
            <a:graphicFrameLocks noGrp="1"/>
          </p:cNvGraphicFramePr>
          <p:nvPr/>
        </p:nvGraphicFramePr>
        <p:xfrm>
          <a:off x="611560" y="1628800"/>
          <a:ext cx="7776864" cy="717220"/>
        </p:xfrm>
        <a:graphic>
          <a:graphicData uri="http://schemas.openxmlformats.org/drawingml/2006/table">
            <a:tbl>
              <a:tblPr firstRow="1" bandRow="1">
                <a:tableStyleId>{9DCAF9ED-07DC-4A11-8D7F-57B35C25682E}</a:tableStyleId>
              </a:tblPr>
              <a:tblGrid>
                <a:gridCol w="3816424"/>
                <a:gridCol w="3960440"/>
              </a:tblGrid>
              <a:tr h="717220">
                <a:tc>
                  <a:txBody>
                    <a:bodyPr/>
                    <a:lstStyle/>
                    <a:p>
                      <a:pPr algn="ctr"/>
                      <a:r>
                        <a:rPr lang="fr-FR" sz="1900" dirty="0" smtClean="0">
                          <a:solidFill>
                            <a:schemeClr val="accent5"/>
                          </a:solidFill>
                        </a:rPr>
                        <a:t>Physique statistique classique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FR" sz="1900" dirty="0" smtClean="0">
                          <a:solidFill>
                            <a:schemeClr val="accent5"/>
                          </a:solidFill>
                        </a:rPr>
                        <a:t>Thermodynamiqu</a:t>
                      </a:r>
                      <a:r>
                        <a:rPr lang="fr-FR" sz="1900" baseline="0" dirty="0" smtClean="0">
                          <a:solidFill>
                            <a:schemeClr val="accent5"/>
                          </a:solidFill>
                        </a:rPr>
                        <a:t>e stochastique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bl>
          </a:graphicData>
        </a:graphic>
      </p:graphicFrame>
      <p:sp>
        <p:nvSpPr>
          <p:cNvPr id="12"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8</a:t>
            </a:fld>
            <a:endParaRPr lang="fr-BE" dirty="0"/>
          </a:p>
        </p:txBody>
      </p:sp>
      <p:grpSp>
        <p:nvGrpSpPr>
          <p:cNvPr id="16" name="Groupe 15"/>
          <p:cNvGrpSpPr/>
          <p:nvPr/>
        </p:nvGrpSpPr>
        <p:grpSpPr>
          <a:xfrm>
            <a:off x="5050656" y="4509120"/>
            <a:ext cx="2808312" cy="1512094"/>
            <a:chOff x="5050656" y="4509120"/>
            <a:chExt cx="2808312" cy="1512094"/>
          </a:xfrm>
        </p:grpSpPr>
        <p:sp>
          <p:nvSpPr>
            <p:cNvPr id="11" name="ZoneTexte 10"/>
            <p:cNvSpPr txBox="1"/>
            <p:nvPr/>
          </p:nvSpPr>
          <p:spPr>
            <a:xfrm>
              <a:off x="5050656" y="5097884"/>
              <a:ext cx="2808312" cy="923330"/>
            </a:xfrm>
            <a:prstGeom prst="rect">
              <a:avLst/>
            </a:prstGeom>
            <a:noFill/>
          </p:spPr>
          <p:txBody>
            <a:bodyPr wrap="square" rtlCol="0" anchor="ctr">
              <a:spAutoFit/>
            </a:bodyPr>
            <a:lstStyle/>
            <a:p>
              <a:pPr algn="ctr">
                <a:buSzPct val="80000"/>
              </a:pPr>
              <a:r>
                <a:rPr lang="fr-FR" dirty="0" smtClean="0">
                  <a:solidFill>
                    <a:srgbClr val="000000"/>
                  </a:solidFill>
                </a:rPr>
                <a:t>Grand nombre de systèmes réels avec d’importantes fluctuations thermiques</a:t>
              </a:r>
              <a:endParaRPr lang="fr-FR" dirty="0">
                <a:solidFill>
                  <a:srgbClr val="000000"/>
                </a:solidFill>
              </a:endParaRPr>
            </a:p>
          </p:txBody>
        </p:sp>
        <p:cxnSp>
          <p:nvCxnSpPr>
            <p:cNvPr id="8" name="Connecteur droit avec flèche 7"/>
            <p:cNvCxnSpPr/>
            <p:nvPr/>
          </p:nvCxnSpPr>
          <p:spPr>
            <a:xfrm>
              <a:off x="6444208" y="4509120"/>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1" name="Tableau 20"/>
          <p:cNvGraphicFramePr>
            <a:graphicFrameLocks noGrp="1"/>
          </p:cNvGraphicFramePr>
          <p:nvPr/>
        </p:nvGraphicFramePr>
        <p:xfrm>
          <a:off x="611560" y="379190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Observables</a:t>
                      </a:r>
                      <a:r>
                        <a:rPr lang="fr-FR" sz="1800" baseline="0" dirty="0" smtClean="0"/>
                        <a:t> thermodynamiques données par leur valeurs moyennes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Observables</a:t>
                      </a:r>
                      <a:r>
                        <a:rPr lang="fr-FR" sz="1800" baseline="0" dirty="0" smtClean="0"/>
                        <a:t> thermodynamiques fluctuantes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2" name="Tableau 21"/>
          <p:cNvGraphicFramePr>
            <a:graphicFrameLocks noGrp="1"/>
          </p:cNvGraphicFramePr>
          <p:nvPr/>
        </p:nvGraphicFramePr>
        <p:xfrm>
          <a:off x="611560" y="234888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Équilibre</a:t>
                      </a:r>
                      <a:r>
                        <a:rPr lang="fr-FR" sz="1800" baseline="0" dirty="0" smtClean="0"/>
                        <a:t> </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Hors</a:t>
                      </a:r>
                      <a:r>
                        <a:rPr lang="fr-FR" sz="1800" baseline="0" dirty="0" smtClean="0"/>
                        <a:t> équilibre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3" name="Tableau 22"/>
          <p:cNvGraphicFramePr>
            <a:graphicFrameLocks noGrp="1"/>
          </p:cNvGraphicFramePr>
          <p:nvPr/>
        </p:nvGraphicFramePr>
        <p:xfrm>
          <a:off x="611560" y="307182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Grand</a:t>
                      </a:r>
                      <a:r>
                        <a:rPr lang="fr-FR" sz="1800" baseline="0" dirty="0" smtClean="0"/>
                        <a:t> nombre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Nombre</a:t>
                      </a:r>
                      <a:r>
                        <a:rPr lang="fr-FR" sz="1800" baseline="0" dirty="0" smtClean="0"/>
                        <a:t> arbitraire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1.	Cadre mathématique</a:t>
            </a:r>
            <a:endParaRPr lang="fr-FR" dirty="0"/>
          </a:p>
        </p:txBody>
      </p:sp>
      <p:pic>
        <p:nvPicPr>
          <p:cNvPr id="4101" name="Picture 5" descr="C:\Users\LENOVO\Desktop\images_mepd\chatp.png"/>
          <p:cNvPicPr>
            <a:picLocks noChangeAspect="1" noChangeArrowheads="1"/>
          </p:cNvPicPr>
          <p:nvPr/>
        </p:nvPicPr>
        <p:blipFill>
          <a:blip r:embed="rId3" cstate="print"/>
          <a:srcRect/>
          <a:stretch>
            <a:fillRect/>
          </a:stretch>
        </p:blipFill>
        <p:spPr bwMode="auto">
          <a:xfrm>
            <a:off x="1979714" y="2708920"/>
            <a:ext cx="1096737" cy="864096"/>
          </a:xfrm>
          <a:prstGeom prst="rect">
            <a:avLst/>
          </a:prstGeom>
          <a:noFill/>
        </p:spPr>
      </p:pic>
      <p:pic>
        <p:nvPicPr>
          <p:cNvPr id="4103" name="Picture 7" descr="C:\Users\LENOVO\Desktop\images_mepd\chatm.png"/>
          <p:cNvPicPr>
            <a:picLocks noChangeAspect="1" noChangeArrowheads="1"/>
          </p:cNvPicPr>
          <p:nvPr/>
        </p:nvPicPr>
        <p:blipFill>
          <a:blip r:embed="rId4" cstate="print"/>
          <a:srcRect/>
          <a:stretch>
            <a:fillRect/>
          </a:stretch>
        </p:blipFill>
        <p:spPr bwMode="auto">
          <a:xfrm>
            <a:off x="5652120" y="2420888"/>
            <a:ext cx="1152128" cy="1152128"/>
          </a:xfrm>
          <a:prstGeom prst="rect">
            <a:avLst/>
          </a:prstGeom>
          <a:noFill/>
        </p:spPr>
      </p:pic>
      <p:pic>
        <p:nvPicPr>
          <p:cNvPr id="4105" name="Picture 9" descr="C:\Users\LENOVO\Desktop\images_mepd\flechep.png"/>
          <p:cNvPicPr>
            <a:picLocks noChangeAspect="1" noChangeArrowheads="1"/>
          </p:cNvPicPr>
          <p:nvPr/>
        </p:nvPicPr>
        <p:blipFill>
          <a:blip r:embed="rId5" cstate="print"/>
          <a:srcRect/>
          <a:stretch>
            <a:fillRect/>
          </a:stretch>
        </p:blipFill>
        <p:spPr bwMode="auto">
          <a:xfrm>
            <a:off x="3059834" y="2348880"/>
            <a:ext cx="2524125" cy="476251"/>
          </a:xfrm>
          <a:prstGeom prst="rect">
            <a:avLst/>
          </a:prstGeom>
          <a:noFill/>
        </p:spPr>
      </p:pic>
      <p:pic>
        <p:nvPicPr>
          <p:cNvPr id="4106" name="Picture 10" descr="C:\Users\LENOVO\Desktop\images_mepd\flechem.png"/>
          <p:cNvPicPr>
            <a:picLocks noChangeAspect="1" noChangeArrowheads="1"/>
          </p:cNvPicPr>
          <p:nvPr/>
        </p:nvPicPr>
        <p:blipFill>
          <a:blip r:embed="rId6" cstate="print"/>
          <a:srcRect/>
          <a:stretch>
            <a:fillRect/>
          </a:stretch>
        </p:blipFill>
        <p:spPr bwMode="auto">
          <a:xfrm>
            <a:off x="3059832" y="3501010"/>
            <a:ext cx="2533650" cy="409575"/>
          </a:xfrm>
          <a:prstGeom prst="rect">
            <a:avLst/>
          </a:prstGeom>
          <a:noFill/>
        </p:spPr>
      </p:pic>
      <p:sp>
        <p:nvSpPr>
          <p:cNvPr id="37" name="ZoneTexte 36"/>
          <p:cNvSpPr txBox="1"/>
          <p:nvPr/>
        </p:nvSpPr>
        <p:spPr>
          <a:xfrm>
            <a:off x="3628933" y="4221088"/>
            <a:ext cx="1591141" cy="369332"/>
          </a:xfrm>
          <a:prstGeom prst="rect">
            <a:avLst/>
          </a:prstGeom>
          <a:noFill/>
        </p:spPr>
        <p:txBody>
          <a:bodyPr wrap="none" rtlCol="0">
            <a:spAutoFit/>
          </a:bodyPr>
          <a:lstStyle/>
          <a:p>
            <a:r>
              <a:rPr lang="fr-FR" b="1" dirty="0" smtClean="0"/>
              <a:t>Aléatoirement</a:t>
            </a:r>
            <a:endParaRPr lang="fr-FR" b="1" dirty="0"/>
          </a:p>
        </p:txBody>
      </p:sp>
      <p:pic>
        <p:nvPicPr>
          <p:cNvPr id="4111"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3570" y="4941170"/>
            <a:ext cx="4410075" cy="180975"/>
          </a:xfrm>
          <a:prstGeom prst="rect">
            <a:avLst/>
          </a:prstGeom>
          <a:noFill/>
          <a:ln w="9525">
            <a:noFill/>
            <a:miter lim="800000"/>
            <a:headEnd/>
            <a:tailEnd/>
          </a:ln>
          <a:effectLst/>
        </p:spPr>
      </p:pic>
      <p:sp>
        <p:nvSpPr>
          <p:cNvPr id="13" name="Ellipse 12"/>
          <p:cNvSpPr/>
          <p:nvPr/>
        </p:nvSpPr>
        <p:spPr>
          <a:xfrm>
            <a:off x="2267744"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b="1" dirty="0" smtClean="0"/>
              <a:t>+</a:t>
            </a:r>
            <a:endParaRPr lang="fr-FR" sz="2000" b="1" dirty="0"/>
          </a:p>
        </p:txBody>
      </p:sp>
      <p:sp>
        <p:nvSpPr>
          <p:cNvPr id="15" name="Ellipse 14"/>
          <p:cNvSpPr/>
          <p:nvPr/>
        </p:nvSpPr>
        <p:spPr>
          <a:xfrm>
            <a:off x="5940152"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smtClean="0"/>
              <a:t>-</a:t>
            </a:r>
            <a:endParaRPr lang="fr-FR" sz="2400" b="1" dirty="0"/>
          </a:p>
        </p:txBody>
      </p:sp>
      <p:pic>
        <p:nvPicPr>
          <p:cNvPr id="205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83568" y="5373216"/>
            <a:ext cx="7743825" cy="257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3" grpId="0" animBg="1"/>
      <p:bldP spid="15"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15">
      <a:dk1>
        <a:srgbClr val="660033"/>
      </a:dk1>
      <a:lt1>
        <a:sysClr val="window" lastClr="FFFFFF"/>
      </a:lt1>
      <a:dk2>
        <a:srgbClr val="460000"/>
      </a:dk2>
      <a:lt2>
        <a:srgbClr val="E7DEC9"/>
      </a:lt2>
      <a:accent1>
        <a:srgbClr val="A31D5A"/>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Personnalisé 2">
      <a:majorFont>
        <a:latin typeface="Constantia"/>
        <a:ea typeface=""/>
        <a:cs typeface=""/>
      </a:majorFont>
      <a:minorFont>
        <a:latin typeface="Times New Roman"/>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4183</TotalTime>
  <Words>2087</Words>
  <Application>Microsoft Office PowerPoint</Application>
  <PresentationFormat>Affichage à l'écran (4:3)</PresentationFormat>
  <Paragraphs>468</Paragraphs>
  <Slides>47</Slides>
  <Notes>13</Notes>
  <HiddenSlides>0</HiddenSlides>
  <MMClips>0</MMClips>
  <ScaleCrop>false</ScaleCrop>
  <HeadingPairs>
    <vt:vector size="4" baseType="variant">
      <vt:variant>
        <vt:lpstr>Thème</vt:lpstr>
      </vt:variant>
      <vt:variant>
        <vt:i4>1</vt:i4>
      </vt:variant>
      <vt:variant>
        <vt:lpstr>Titres des diapositives</vt:lpstr>
      </vt:variant>
      <vt:variant>
        <vt:i4>47</vt:i4>
      </vt:variant>
    </vt:vector>
  </HeadingPairs>
  <TitlesOfParts>
    <vt:vector size="48" baseType="lpstr">
      <vt:lpstr>Oriel</vt:lpstr>
      <vt:lpstr>Épreuve de mise en perspective didactique d’un dossier de recherche</vt:lpstr>
      <vt:lpstr>Plan</vt:lpstr>
      <vt:lpstr>Diapositive 3</vt:lpstr>
      <vt:lpstr>Mon parcours scolaire et professionnel</vt:lpstr>
      <vt:lpstr>Diapositive 5</vt:lpstr>
      <vt:lpstr>Mon sujet de thèse</vt:lpstr>
      <vt:lpstr>Contexte</vt:lpstr>
      <vt:lpstr>Thermodynamique stochastique : Motivation </vt:lpstr>
      <vt:lpstr>Comment définir ces grandeurs fluctuantes ?</vt:lpstr>
      <vt:lpstr>Comment définir ces grandeurs fluctuantes ?</vt:lpstr>
      <vt:lpstr>Comment définir ces grandeurs fluctuantes ?</vt:lpstr>
      <vt:lpstr>Comment définir ces grandeurs fluctuantes ?</vt:lpstr>
      <vt:lpstr>Et en physique ?</vt:lpstr>
      <vt:lpstr>Valeur typique = valeur la plus probable</vt:lpstr>
      <vt:lpstr>Problématique : problème de conditionnement</vt:lpstr>
      <vt:lpstr>Problématique : problème de conditionnement</vt:lpstr>
      <vt:lpstr>Résolution</vt:lpstr>
      <vt:lpstr>Application au chat</vt:lpstr>
      <vt:lpstr>Conclusion</vt:lpstr>
      <vt:lpstr>Diapositive 20</vt:lpstr>
      <vt:lpstr>Réinvestissementent en tant qu’enseignante</vt:lpstr>
      <vt:lpstr>Réinvestissementent en tant qu’enseignante</vt:lpstr>
      <vt:lpstr>Réinvestissementent en tant qu’enseignante</vt:lpstr>
      <vt:lpstr>Réinvestissementent en tant qu’enseignante</vt:lpstr>
      <vt:lpstr>Diapositive 25</vt:lpstr>
      <vt:lpstr>Réinvestissementent en tant qu’enseignante</vt:lpstr>
      <vt:lpstr>Réinvestissementent en tant qu’enseignante</vt:lpstr>
      <vt:lpstr>Réinvestissementent en tant qu’enseignante</vt:lpstr>
      <vt:lpstr>Réinvestissementent en tant qu’enseignante</vt:lpstr>
      <vt:lpstr>Diapositive 30</vt:lpstr>
      <vt:lpstr>La MISS</vt:lpstr>
      <vt:lpstr>Exemple d’atelier : couleurs du nano-monde</vt:lpstr>
      <vt:lpstr>Réinvestissementent en tant qu’enseignante</vt:lpstr>
      <vt:lpstr>Diapositive 34</vt:lpstr>
      <vt:lpstr>Diapositive 35</vt:lpstr>
      <vt:lpstr>Réinvestissementent en tant qu’enseignante</vt:lpstr>
      <vt:lpstr>Réinvestissementent en tant qu’enseignante</vt:lpstr>
      <vt:lpstr>Réinvestissementent en tant qu’enseignante</vt:lpstr>
      <vt:lpstr>Plan</vt:lpstr>
      <vt:lpstr>Activités diverses</vt:lpstr>
      <vt:lpstr>Activités diverses</vt:lpstr>
      <vt:lpstr>Réinvestissementent en tant qu’enseignante</vt:lpstr>
      <vt:lpstr>Réinvestissementent en tant qu’enseignante</vt:lpstr>
      <vt:lpstr>Réinvestissementent en tant qu’enseignante</vt:lpstr>
      <vt:lpstr>Réinvestissementent en tant qu’enseignante</vt:lpstr>
      <vt:lpstr>Réinvestissementent en tant qu’enseignante</vt:lpstr>
      <vt:lpstr>La MISS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Epreuve de mise en perspective didactique d’un dossier de recherche</dc:title>
  <dc:creator>Lilicha</dc:creator>
  <cp:lastModifiedBy>LENOVO</cp:lastModifiedBy>
  <cp:revision>634</cp:revision>
  <dcterms:created xsi:type="dcterms:W3CDTF">2023-04-15T11:04:40Z</dcterms:created>
  <dcterms:modified xsi:type="dcterms:W3CDTF">2023-06-03T13:00:05Z</dcterms:modified>
</cp:coreProperties>
</file>